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7"/>
  </p:notesMasterIdLst>
  <p:sldIdLst>
    <p:sldId id="256" r:id="rId2"/>
    <p:sldId id="324" r:id="rId3"/>
    <p:sldId id="257" r:id="rId4"/>
    <p:sldId id="258" r:id="rId5"/>
    <p:sldId id="336" r:id="rId6"/>
    <p:sldId id="335" r:id="rId7"/>
    <p:sldId id="259" r:id="rId8"/>
    <p:sldId id="260" r:id="rId9"/>
    <p:sldId id="338" r:id="rId10"/>
    <p:sldId id="337" r:id="rId11"/>
    <p:sldId id="340" r:id="rId12"/>
    <p:sldId id="341" r:id="rId13"/>
    <p:sldId id="277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23" r:id="rId23"/>
    <p:sldId id="333" r:id="rId24"/>
    <p:sldId id="334" r:id="rId25"/>
    <p:sldId id="339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60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D504D-137B-480E-9C4C-7306F44913EB}" type="datetimeFigureOut">
              <a:rPr lang="ru-RU" smtClean="0"/>
              <a:t>28.08.2015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CD02A-2269-41D1-8390-D76EDFB85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541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CD02A-2269-41D1-8390-D76EDFB852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318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3200">
                <a:solidFill>
                  <a:srgbClr val="FFFFFF"/>
                </a:solidFill>
              </a:endParaRPr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3200">
                <a:solidFill>
                  <a:srgbClr val="FFFFFF"/>
                </a:solidFill>
              </a:endParaRPr>
            </a:p>
          </p:txBody>
        </p:sp>
      </p:grpSp>
      <p:sp>
        <p:nvSpPr>
          <p:cNvPr id="5125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3200">
              <a:solidFill>
                <a:srgbClr val="FFFFFF"/>
              </a:solidFill>
            </a:endParaRPr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51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3200">
                <a:solidFill>
                  <a:srgbClr val="FFFFFF"/>
                </a:solidFill>
              </a:endParaRPr>
            </a:p>
          </p:txBody>
        </p:sp>
        <p:grpSp>
          <p:nvGrpSpPr>
            <p:cNvPr id="512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512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320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320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320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320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32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51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3200">
                <a:solidFill>
                  <a:srgbClr val="FFFFFF"/>
                </a:solidFill>
              </a:endParaRPr>
            </a:p>
          </p:txBody>
        </p:sp>
      </p:grpSp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136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3200">
                <a:solidFill>
                  <a:srgbClr val="FFFFFF"/>
                </a:solidFill>
              </a:endParaRPr>
            </a:p>
          </p:txBody>
        </p:sp>
        <p:sp>
          <p:nvSpPr>
            <p:cNvPr id="5137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3200">
                <a:solidFill>
                  <a:srgbClr val="FFFFFF"/>
                </a:solidFill>
              </a:endParaRPr>
            </a:p>
          </p:txBody>
        </p:sp>
        <p:sp>
          <p:nvSpPr>
            <p:cNvPr id="5138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3200">
                <a:solidFill>
                  <a:srgbClr val="FFFFFF"/>
                </a:solidFill>
              </a:endParaRPr>
            </a:p>
          </p:txBody>
        </p:sp>
        <p:sp>
          <p:nvSpPr>
            <p:cNvPr id="5139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3200">
                <a:solidFill>
                  <a:srgbClr val="FFFFFF"/>
                </a:solidFill>
              </a:endParaRPr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3200">
                <a:solidFill>
                  <a:srgbClr val="FFFFFF"/>
                </a:solidFill>
              </a:endParaRPr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3200">
                <a:solidFill>
                  <a:srgbClr val="FFFFFF"/>
                </a:solidFill>
              </a:endParaRPr>
            </a:p>
          </p:txBody>
        </p:sp>
      </p:grpSp>
      <p:sp>
        <p:nvSpPr>
          <p:cNvPr id="5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2A2C5AD-3F10-40B0-8642-31374BF69C98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034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EEA60-A7F5-49CF-B9AC-22437064B763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924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BE20C-4785-4D69-9BC9-2E636C56B558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97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7051F-D3EF-4718-A98A-865B14699A94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79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76AD9B-CB23-4260-A023-50584BD8F2CB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355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0E8DD-6D58-4DB9-A212-7EB311A5D120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30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DCE72-8FAD-4777-8E61-3EAC241CD327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822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17F915-F623-4F2A-8F5C-A9C0CA626A4C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37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85A52-35E5-4488-80DE-406EFEA5F6B2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91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E44D4-D08F-47BD-BCC5-D7ED24117947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564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B6B75-0898-4CE5-96F6-1E1A1EF0BF7A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4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3200">
                <a:solidFill>
                  <a:srgbClr val="FFFFFF"/>
                </a:solidFill>
              </a:endParaRPr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3200">
                <a:solidFill>
                  <a:srgbClr val="FFFFFF"/>
                </a:solidFill>
              </a:endParaRPr>
            </a:p>
          </p:txBody>
        </p:sp>
      </p:grpSp>
      <p:sp>
        <p:nvSpPr>
          <p:cNvPr id="4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3200">
              <a:solidFill>
                <a:srgbClr val="FFFFFF"/>
              </a:solidFill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3200">
                <a:solidFill>
                  <a:srgbClr val="FFFFFF"/>
                </a:solidFill>
              </a:endParaRPr>
            </a:p>
          </p:txBody>
        </p:sp>
        <p:grpSp>
          <p:nvGrpSpPr>
            <p:cNvPr id="410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3200">
                  <a:solidFill>
                    <a:srgbClr val="FFFFFF"/>
                  </a:solidFill>
                </a:endParaRPr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3200">
                  <a:solidFill>
                    <a:srgbClr val="FFFFFF"/>
                  </a:solidFill>
                </a:endParaRPr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3200">
                  <a:solidFill>
                    <a:srgbClr val="FFFFFF"/>
                  </a:solidFill>
                </a:endParaRPr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3200">
                  <a:solidFill>
                    <a:srgbClr val="FFFFFF"/>
                  </a:solidFill>
                </a:endParaRPr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32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3200">
                <a:solidFill>
                  <a:srgbClr val="FFFFFF"/>
                </a:solidFill>
              </a:endParaRPr>
            </a:p>
          </p:txBody>
        </p:sp>
      </p:grp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3200">
                <a:solidFill>
                  <a:srgbClr val="FFFFFF"/>
                </a:solidFill>
              </a:endParaRPr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3200">
                <a:solidFill>
                  <a:srgbClr val="FFFFFF"/>
                </a:solidFill>
              </a:endParaRPr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3200">
                <a:solidFill>
                  <a:srgbClr val="FFFFFF"/>
                </a:solidFill>
              </a:endParaRPr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3200">
                <a:solidFill>
                  <a:srgbClr val="FFFFFF"/>
                </a:solidFill>
              </a:endParaRPr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3200">
                <a:solidFill>
                  <a:srgbClr val="FFFFFF"/>
                </a:solidFill>
              </a:endParaRPr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3200">
                <a:solidFill>
                  <a:srgbClr val="FFFFFF"/>
                </a:solidFill>
              </a:endParaRPr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F3AEE7B-394F-417E-9B5D-C1E247FB52BC}" type="slidenum">
              <a:rPr lang="ru-RU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28005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150pr-schapovo-school.edusite.ru/images/fgos_logo.gi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150pr-schapovo-school.edusite.ru/images/fgos_logo.gi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1545610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FFFF00"/>
                </a:solidFill>
                <a:effectLst/>
                <a:latin typeface="Times New Roman"/>
                <a:ea typeface="Times New Roman"/>
              </a:rPr>
              <a:t>«Современный урок химии в свете требований        ФГОС»    </a:t>
            </a:r>
            <a:r>
              <a:rPr lang="ru-RU" sz="3200" b="1" dirty="0" smtClean="0">
                <a:solidFill>
                  <a:srgbClr val="FFC000"/>
                </a:solidFill>
                <a:effectLst/>
                <a:latin typeface="Times New Roman"/>
                <a:ea typeface="Times New Roman"/>
              </a:rPr>
              <a:t>       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                                        </a:t>
            </a:r>
            <a:endParaRPr lang="ru-RU" sz="3200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  <p:pic>
        <p:nvPicPr>
          <p:cNvPr id="2050" name="Picture 2" descr="C:\Users\user\Desktop\учи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515" y="3904894"/>
            <a:ext cx="3297618" cy="2792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6496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285750" y="1857375"/>
            <a:ext cx="8343900" cy="3929063"/>
          </a:xfrm>
        </p:spPr>
        <p:txBody>
          <a:bodyPr/>
          <a:lstStyle/>
          <a:p>
            <a:r>
              <a:rPr lang="ru-RU" sz="3200" smtClean="0"/>
              <a:t>Урок изучения нового материала</a:t>
            </a:r>
          </a:p>
          <a:p>
            <a:r>
              <a:rPr lang="ru-RU" sz="3200" smtClean="0"/>
              <a:t>Урок закрепления знаний</a:t>
            </a:r>
          </a:p>
          <a:p>
            <a:r>
              <a:rPr lang="ru-RU" sz="3200" smtClean="0"/>
              <a:t>Урок комплексного применения знаний</a:t>
            </a:r>
          </a:p>
          <a:p>
            <a:r>
              <a:rPr lang="ru-RU" sz="3200" smtClean="0"/>
              <a:t>Урок обобщения и систематизации знаний</a:t>
            </a:r>
          </a:p>
          <a:p>
            <a:r>
              <a:rPr lang="ru-RU" sz="3200" smtClean="0"/>
              <a:t>Урок контроля, оценки и коррекции знаний</a:t>
            </a:r>
          </a:p>
          <a:p>
            <a:pPr>
              <a:buFontTx/>
              <a:buNone/>
            </a:pPr>
            <a:endParaRPr lang="ru-RU" smtClean="0"/>
          </a:p>
          <a:p>
            <a:endParaRPr lang="ru-RU" sz="2400" smtClean="0"/>
          </a:p>
        </p:txBody>
      </p:sp>
      <p:sp>
        <p:nvSpPr>
          <p:cNvPr id="23555" name="TextBox 6"/>
          <p:cNvSpPr txBox="1">
            <a:spLocks noChangeArrowheads="1"/>
          </p:cNvSpPr>
          <p:nvPr/>
        </p:nvSpPr>
        <p:spPr bwMode="auto">
          <a:xfrm>
            <a:off x="2357438" y="142875"/>
            <a:ext cx="642937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2800" b="1" dirty="0">
                <a:solidFill>
                  <a:schemeClr val="accent1"/>
                </a:solidFill>
              </a:rPr>
              <a:t>ТИПЫ УРОКОВ </a:t>
            </a:r>
          </a:p>
          <a:p>
            <a:pPr algn="ctr" eaLnBrk="1" hangingPunct="1"/>
            <a:r>
              <a:rPr lang="ru-RU" sz="2800" b="1" dirty="0">
                <a:solidFill>
                  <a:schemeClr val="accent1"/>
                </a:solidFill>
              </a:rPr>
              <a:t>ПО ОСНОВНЫМ ДИДАКТИЧЕСКИМ ЦЕЛЯМ</a:t>
            </a:r>
          </a:p>
        </p:txBody>
      </p:sp>
      <p:pic>
        <p:nvPicPr>
          <p:cNvPr id="23556" name="Picture 4" descr="C:\Documents and Settings\Станислав\Рабочий стол\ЕМД\ЧЕРНОНОГ А. Ф\IMG_63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142875"/>
            <a:ext cx="17145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8284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600" b="1" smtClean="0"/>
              <a:t>Методы и формы </a:t>
            </a:r>
            <a:br>
              <a:rPr lang="ru-RU" sz="3600" b="1" smtClean="0"/>
            </a:br>
            <a:r>
              <a:rPr lang="ru-RU" sz="3600" b="1" smtClean="0"/>
              <a:t>современного урока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Метод проектов</a:t>
            </a:r>
          </a:p>
          <a:p>
            <a:pPr eaLnBrk="1" hangingPunct="1"/>
            <a:r>
              <a:rPr lang="ru-RU" sz="3200" smtClean="0"/>
              <a:t>Информационно-коммуникационные технологии</a:t>
            </a:r>
          </a:p>
          <a:p>
            <a:pPr eaLnBrk="1" hangingPunct="1"/>
            <a:r>
              <a:rPr lang="ru-RU" sz="3200" smtClean="0"/>
              <a:t>Здоровьесберегающие технологии (интеграция)</a:t>
            </a:r>
          </a:p>
          <a:p>
            <a:pPr eaLnBrk="1" hangingPunct="1"/>
            <a:r>
              <a:rPr lang="ru-RU" sz="3200" smtClean="0"/>
              <a:t>Портфолио</a:t>
            </a:r>
          </a:p>
        </p:txBody>
      </p:sp>
      <p:pic>
        <p:nvPicPr>
          <p:cNvPr id="15364" name="Picture 8" descr="Картинка 51 из 485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149725"/>
            <a:ext cx="1989138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861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33375"/>
            <a:ext cx="6911975" cy="1727200"/>
          </a:xfrm>
        </p:spPr>
        <p:txBody>
          <a:bodyPr/>
          <a:lstStyle/>
          <a:p>
            <a:pPr algn="ctr" eaLnBrk="1" hangingPunct="1"/>
            <a:r>
              <a:rPr lang="ru-RU" sz="4000" b="1" smtClean="0"/>
              <a:t>Современный урок – это:</a:t>
            </a: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52600"/>
            <a:ext cx="8713788" cy="4916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100" smtClean="0"/>
              <a:t>Урок с использованием техники (компьютер, диапроектор, интерактивная доска…..); </a:t>
            </a:r>
          </a:p>
          <a:p>
            <a:pPr eaLnBrk="1" hangingPunct="1">
              <a:lnSpc>
                <a:spcPct val="90000"/>
              </a:lnSpc>
            </a:pPr>
            <a:r>
              <a:rPr lang="ru-RU" sz="2100" smtClean="0"/>
              <a:t>Урок, на котором осуществляется индивидуальный подход каждому ученику; </a:t>
            </a:r>
          </a:p>
          <a:p>
            <a:pPr eaLnBrk="1" hangingPunct="1">
              <a:lnSpc>
                <a:spcPct val="90000"/>
              </a:lnSpc>
            </a:pPr>
            <a:r>
              <a:rPr lang="ru-RU" sz="2100" smtClean="0"/>
              <a:t>Урок , содержащий разные виды деятельности; </a:t>
            </a:r>
          </a:p>
          <a:p>
            <a:pPr eaLnBrk="1" hangingPunct="1">
              <a:lnSpc>
                <a:spcPct val="90000"/>
              </a:lnSpc>
            </a:pPr>
            <a:r>
              <a:rPr lang="ru-RU" sz="2100" smtClean="0"/>
              <a:t>Урок , на котором ученику должно быть комфортно;</a:t>
            </a:r>
          </a:p>
          <a:p>
            <a:pPr eaLnBrk="1" hangingPunct="1">
              <a:lnSpc>
                <a:spcPct val="90000"/>
              </a:lnSpc>
            </a:pPr>
            <a:r>
              <a:rPr lang="ru-RU" sz="2100" smtClean="0"/>
              <a:t>Урок, на котором деятельность должна стимулировать развитие познавательной активности ученика; </a:t>
            </a:r>
          </a:p>
          <a:p>
            <a:pPr eaLnBrk="1" hangingPunct="1">
              <a:lnSpc>
                <a:spcPct val="90000"/>
              </a:lnSpc>
            </a:pPr>
            <a:r>
              <a:rPr lang="ru-RU" sz="2100" smtClean="0"/>
              <a:t>Современный урок развивает у детей креативное мышление; </a:t>
            </a:r>
          </a:p>
          <a:p>
            <a:pPr eaLnBrk="1" hangingPunct="1">
              <a:lnSpc>
                <a:spcPct val="90000"/>
              </a:lnSpc>
            </a:pPr>
            <a:r>
              <a:rPr lang="ru-RU" sz="2100" smtClean="0"/>
              <a:t>Современный урок воспитывает думающего ученика-интеллектуала;</a:t>
            </a:r>
          </a:p>
          <a:p>
            <a:pPr eaLnBrk="1" hangingPunct="1">
              <a:lnSpc>
                <a:spcPct val="90000"/>
              </a:lnSpc>
            </a:pPr>
            <a:r>
              <a:rPr lang="ru-RU" sz="2100" smtClean="0"/>
              <a:t>Урок предполагает сотрудничество, взаимопонимание, атмосферу радости и увлеченности. </a:t>
            </a:r>
          </a:p>
        </p:txBody>
      </p:sp>
      <p:pic>
        <p:nvPicPr>
          <p:cNvPr id="16388" name="Picture 5" descr="Картинка 51 из 485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188913"/>
            <a:ext cx="1808162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305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692696"/>
            <a:ext cx="6350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Какие УУД и на каком этапе формируются?</a:t>
            </a:r>
            <a:endParaRPr lang="ru-RU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7" y="1268760"/>
            <a:ext cx="8208912" cy="5555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i="1" dirty="0" smtClean="0">
                <a:effectLst/>
                <a:latin typeface="Times New Roman"/>
                <a:ea typeface="Calibri"/>
                <a:cs typeface="Times New Roman"/>
              </a:rPr>
              <a:t>Личностные:  </a:t>
            </a:r>
            <a:r>
              <a:rPr lang="ru-RU" sz="1600" b="1" dirty="0" smtClean="0">
                <a:effectLst/>
                <a:latin typeface="Times New Roman"/>
                <a:ea typeface="Calibri"/>
                <a:cs typeface="Times New Roman"/>
              </a:rPr>
              <a:t>Устойчивый познавательный интерес,</a:t>
            </a:r>
            <a:endParaRPr lang="ru-RU" sz="1600" b="1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b="1" i="1" dirty="0" smtClean="0">
                <a:effectLst/>
                <a:latin typeface="Times New Roman"/>
                <a:ea typeface="Calibri"/>
                <a:cs typeface="Times New Roman"/>
              </a:rPr>
              <a:t>Регулятивные</a:t>
            </a:r>
            <a:r>
              <a:rPr lang="ru-RU" sz="1600" b="1" dirty="0" smtClean="0">
                <a:effectLst/>
                <a:latin typeface="Times New Roman"/>
                <a:ea typeface="Calibri"/>
                <a:cs typeface="Times New Roman"/>
              </a:rPr>
              <a:t>: Постановка целей, , преобразование практической задачи в познавательную, , планировать пути достижения целей, прогнозирование, принятие  решений в проблемной ситуации. При планировании достижения целей самостоятельно  и адекватно  учитывать условия и средства их достижения. Осуществление познавательной рефлексии в отношении действий по решению учебных и познавательных проблем. Осуществлять познавательную рефлексию  в отношении действий  по решению учебных и познавательных задач.</a:t>
            </a:r>
            <a:endParaRPr lang="ru-RU" sz="1600" b="1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i="1" dirty="0" smtClean="0">
                <a:effectLst/>
                <a:latin typeface="Times New Roman"/>
                <a:ea typeface="Calibri"/>
                <a:cs typeface="Times New Roman"/>
              </a:rPr>
              <a:t>Познавательные</a:t>
            </a:r>
            <a:r>
              <a:rPr lang="ru-RU" sz="1600" b="1" dirty="0" smtClean="0">
                <a:effectLst/>
                <a:latin typeface="Times New Roman"/>
                <a:ea typeface="Calibri"/>
                <a:cs typeface="Times New Roman"/>
              </a:rPr>
              <a:t>: осуществлять расширенный поиск информации с использованием ресурсов библиотек и Интернета, делать умозаключения , выводы на основе аргументации, Устанавливать причинно- следственные связи, строить логические рассуждения, Выдвигать гипотезу, ставить проблему, аргументировать её актуальность, объяснять явления, процессы, связи. Организовывать исследование с целью проверки гипотез.</a:t>
            </a:r>
            <a:endParaRPr lang="ru-RU" sz="1600" b="1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i="1" dirty="0" smtClean="0">
                <a:effectLst/>
                <a:latin typeface="Times New Roman"/>
                <a:ea typeface="Calibri"/>
                <a:cs typeface="Times New Roman"/>
              </a:rPr>
              <a:t>Коммуникативные. </a:t>
            </a:r>
            <a:r>
              <a:rPr lang="ru-RU" sz="1600" b="1" dirty="0" smtClean="0">
                <a:effectLst/>
                <a:latin typeface="Times New Roman"/>
                <a:ea typeface="Calibri"/>
                <a:cs typeface="Times New Roman"/>
              </a:rPr>
              <a:t>Формулировать собственное мнение, аргументировать, сотрудничать. Работать в группе, строить продуктивное взаимодействие. Организация и планирование учебного сотрудничества, использование речевых средств</a:t>
            </a:r>
            <a:r>
              <a:rPr lang="ru-RU" sz="1600" dirty="0" smtClean="0">
                <a:solidFill>
                  <a:srgbClr val="FFFF00"/>
                </a:solidFill>
                <a:effectLst/>
                <a:latin typeface="Times New Roman"/>
                <a:ea typeface="Calibri"/>
                <a:cs typeface="Times New Roman"/>
              </a:rPr>
              <a:t>.</a:t>
            </a:r>
            <a:endParaRPr lang="ru-RU" sz="1600" dirty="0">
              <a:solidFill>
                <a:srgbClr val="FFFF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3326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628800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dirty="0">
                <a:solidFill>
                  <a:srgbClr val="FF0000"/>
                </a:solidFill>
              </a:rPr>
              <a:t>Если класс не приведен в порядок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FF00"/>
                </a:solidFill>
              </a:rPr>
              <a:t>1</a:t>
            </a:r>
            <a:r>
              <a:rPr lang="ru-RU" dirty="0">
                <a:solidFill>
                  <a:srgbClr val="FFFF00"/>
                </a:solidFill>
              </a:rPr>
              <a:t>)      моя реакция зависит от </a:t>
            </a:r>
            <a:r>
              <a:rPr lang="ru-RU" dirty="0" smtClean="0">
                <a:solidFill>
                  <a:srgbClr val="FFFF00"/>
                </a:solidFill>
              </a:rPr>
              <a:t>ситуации             2 )      я не обращаю на это внимание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>
                <a:solidFill>
                  <a:srgbClr val="FFFF00"/>
                </a:solidFill>
              </a:rPr>
              <a:t>3)      не могу начать урок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2</a:t>
            </a:r>
            <a:r>
              <a:rPr lang="ru-RU" dirty="0" smtClean="0"/>
              <a:t>2</a:t>
            </a:r>
            <a:r>
              <a:rPr lang="ru-RU" dirty="0" smtClean="0">
                <a:solidFill>
                  <a:srgbClr val="FF0000"/>
                </a:solidFill>
              </a:rPr>
              <a:t>. Я </a:t>
            </a:r>
            <a:r>
              <a:rPr lang="ru-RU" dirty="0">
                <a:solidFill>
                  <a:srgbClr val="FF0000"/>
                </a:solidFill>
              </a:rPr>
              <a:t>считаю своим долгом сделать замечание , если ребенок нарушает порядок в общественном месте   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FF00"/>
                </a:solidFill>
              </a:rPr>
              <a:t>      </a:t>
            </a:r>
            <a:r>
              <a:rPr lang="ru-RU" dirty="0">
                <a:solidFill>
                  <a:srgbClr val="FFFF00"/>
                </a:solidFill>
              </a:rPr>
              <a:t>1) в зависимости от ситуации   </a:t>
            </a:r>
          </a:p>
          <a:p>
            <a:pPr marL="0" indent="0">
              <a:buNone/>
            </a:pPr>
            <a:r>
              <a:rPr lang="ru-RU" dirty="0">
                <a:solidFill>
                  <a:srgbClr val="FFFF00"/>
                </a:solidFill>
              </a:rPr>
              <a:t>      2) нет    3) да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59832" y="203538"/>
            <a:ext cx="21515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>
                <a:solidFill>
                  <a:srgbClr val="C00000"/>
                </a:solidFill>
              </a:rPr>
              <a:t>Анкета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93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19328"/>
          </a:xfrm>
        </p:spPr>
        <p:txBody>
          <a:bodyPr/>
          <a:lstStyle/>
          <a:p>
            <a:r>
              <a:rPr lang="ru-RU" dirty="0">
                <a:solidFill>
                  <a:srgbClr val="FFFF00"/>
                </a:solidFill>
              </a:rPr>
              <a:t>3.  </a:t>
            </a:r>
            <a:r>
              <a:rPr lang="ru-RU" dirty="0">
                <a:solidFill>
                  <a:srgbClr val="FF0000"/>
                </a:solidFill>
              </a:rPr>
              <a:t>Я предпочитаю работать под руководством человека, который  </a:t>
            </a:r>
          </a:p>
          <a:p>
            <a:r>
              <a:rPr lang="ru-RU" dirty="0">
                <a:solidFill>
                  <a:srgbClr val="FFFF00"/>
                </a:solidFill>
              </a:rPr>
              <a:t>     1) предлагает простор для творчеств   </a:t>
            </a:r>
          </a:p>
          <a:p>
            <a:r>
              <a:rPr lang="ru-RU" dirty="0">
                <a:solidFill>
                  <a:srgbClr val="FFFF00"/>
                </a:solidFill>
              </a:rPr>
              <a:t>     2)не вмешивается в мою работу </a:t>
            </a:r>
          </a:p>
          <a:p>
            <a:r>
              <a:rPr lang="ru-RU" dirty="0">
                <a:solidFill>
                  <a:srgbClr val="FFFF00"/>
                </a:solidFill>
              </a:rPr>
              <a:t>     3)дает четкие указания</a:t>
            </a:r>
          </a:p>
          <a:p>
            <a:r>
              <a:rPr lang="ru-RU" dirty="0">
                <a:solidFill>
                  <a:srgbClr val="FFFF00"/>
                </a:solidFill>
              </a:rPr>
              <a:t> 4.  </a:t>
            </a:r>
            <a:r>
              <a:rPr lang="ru-RU" dirty="0">
                <a:solidFill>
                  <a:srgbClr val="FF0000"/>
                </a:solidFill>
              </a:rPr>
              <a:t>Во время урока я придерживаюсь намеченного  плана </a:t>
            </a:r>
          </a:p>
          <a:p>
            <a:r>
              <a:rPr lang="ru-RU" dirty="0">
                <a:solidFill>
                  <a:srgbClr val="FFFF00"/>
                </a:solidFill>
              </a:rPr>
              <a:t>  1) в зависимости от ситуации  </a:t>
            </a:r>
          </a:p>
          <a:p>
            <a:r>
              <a:rPr lang="ru-RU" dirty="0">
                <a:solidFill>
                  <a:srgbClr val="FFFF00"/>
                </a:solidFill>
              </a:rPr>
              <a:t>  2) предпочитаю импровизацию </a:t>
            </a:r>
          </a:p>
          <a:p>
            <a:r>
              <a:rPr lang="ru-RU" dirty="0">
                <a:solidFill>
                  <a:srgbClr val="FFFF00"/>
                </a:solidFill>
              </a:rPr>
              <a:t>  3) всегда</a:t>
            </a:r>
          </a:p>
        </p:txBody>
      </p:sp>
    </p:spTree>
    <p:extLst>
      <p:ext uri="{BB962C8B-B14F-4D97-AF65-F5344CB8AC3E}">
        <p14:creationId xmlns:p14="http://schemas.microsoft.com/office/powerpoint/2010/main" val="323012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4958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rgbClr val="FF0000"/>
                </a:solidFill>
                <a:latin typeface="Calibri"/>
              </a:rPr>
              <a:t>5</a:t>
            </a:r>
            <a:r>
              <a:rPr lang="ru-RU" b="1" dirty="0">
                <a:solidFill>
                  <a:srgbClr val="FF0000"/>
                </a:solidFill>
                <a:latin typeface="Times New Roman"/>
              </a:rPr>
              <a:t>.   Когда я вижу, что ученик ведет себя вызывающе по отношению ко мне </a:t>
            </a:r>
            <a:r>
              <a:rPr lang="ru-RU" dirty="0" smtClean="0">
                <a:solidFill>
                  <a:srgbClr val="FFC000"/>
                </a:solidFill>
              </a:rPr>
              <a:t>1)</a:t>
            </a:r>
            <a:r>
              <a:rPr lang="ru-RU" dirty="0" smtClean="0">
                <a:solidFill>
                  <a:srgbClr val="FFC000"/>
                </a:solidFill>
                <a:latin typeface="Times New Roman"/>
              </a:rPr>
              <a:t>предпочитаю </a:t>
            </a:r>
            <a:r>
              <a:rPr lang="ru-RU" dirty="0">
                <a:solidFill>
                  <a:srgbClr val="FFC000"/>
                </a:solidFill>
                <a:latin typeface="Times New Roman"/>
              </a:rPr>
              <a:t>выяснить отношения </a:t>
            </a:r>
          </a:p>
          <a:p>
            <a:pPr marL="0" indent="0">
              <a:spcBef>
                <a:spcPts val="59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FFC000"/>
                </a:solidFill>
                <a:latin typeface="Times New Roman"/>
              </a:rPr>
              <a:t>2) игнорирую этот факт</a:t>
            </a:r>
            <a:endParaRPr lang="ru-RU" dirty="0">
              <a:solidFill>
                <a:srgbClr val="FFC000"/>
              </a:solidFill>
            </a:endParaRPr>
          </a:p>
          <a:p>
            <a:pPr marL="0" indent="0">
              <a:spcBef>
                <a:spcPts val="59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FFC000"/>
                </a:solidFill>
                <a:latin typeface="Times New Roman"/>
              </a:rPr>
              <a:t>3) плачу ему той же монетой</a:t>
            </a:r>
            <a:endParaRPr lang="ru-RU" dirty="0">
              <a:solidFill>
                <a:srgbClr val="FFC000"/>
              </a:solidFill>
            </a:endParaRPr>
          </a:p>
          <a:p>
            <a:pPr marL="0" indent="0">
              <a:spcBef>
                <a:spcPts val="59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rgbClr val="FF0000"/>
                </a:solidFill>
                <a:latin typeface="Times New Roman"/>
              </a:rPr>
              <a:t>6. Если ученик высказывает точку зрения, которую я не могу прин</a:t>
            </a:r>
            <a:r>
              <a:rPr lang="ru-RU" dirty="0">
                <a:solidFill>
                  <a:srgbClr val="FF0000"/>
                </a:solidFill>
                <a:latin typeface="Times New Roman"/>
              </a:rPr>
              <a:t>ять 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spcBef>
                <a:spcPts val="59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rgbClr val="FFFF00"/>
                </a:solidFill>
                <a:latin typeface="Times New Roman"/>
              </a:rPr>
              <a:t>1)я </a:t>
            </a:r>
            <a:r>
              <a:rPr lang="ru-RU" dirty="0">
                <a:solidFill>
                  <a:srgbClr val="FFFF00"/>
                </a:solidFill>
                <a:latin typeface="Times New Roman"/>
              </a:rPr>
              <a:t>пытаюсь принять его точку зрения  </a:t>
            </a:r>
          </a:p>
          <a:p>
            <a:pPr marL="0" indent="0">
              <a:spcBef>
                <a:spcPts val="59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FFFF00"/>
                </a:solidFill>
                <a:latin typeface="Times New Roman"/>
              </a:rPr>
              <a:t>2) перевожу разговор на другую тему  </a:t>
            </a:r>
            <a:endParaRPr lang="ru-RU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FFFF00"/>
                </a:solidFill>
                <a:latin typeface="Times New Roman"/>
              </a:rPr>
              <a:t>3) стараюсь поправить его, объяснить ему его ошибку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39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7941568" cy="44958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7.По- моему в школьном коллективе важнее всего 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C000"/>
                </a:solidFill>
              </a:rPr>
              <a:t>1)работать </a:t>
            </a:r>
            <a:r>
              <a:rPr lang="ru-RU" dirty="0">
                <a:solidFill>
                  <a:srgbClr val="FFC000"/>
                </a:solidFill>
              </a:rPr>
              <a:t>творчески  </a:t>
            </a:r>
          </a:p>
          <a:p>
            <a:pPr marL="0" indent="0">
              <a:buNone/>
            </a:pPr>
            <a:r>
              <a:rPr lang="ru-RU" dirty="0">
                <a:solidFill>
                  <a:srgbClr val="FFC000"/>
                </a:solidFill>
              </a:rPr>
              <a:t>2) отсутствие конфликтов </a:t>
            </a:r>
          </a:p>
          <a:p>
            <a:pPr marL="0" indent="0">
              <a:buNone/>
            </a:pPr>
            <a:r>
              <a:rPr lang="ru-RU" dirty="0">
                <a:solidFill>
                  <a:srgbClr val="FFC000"/>
                </a:solidFill>
              </a:rPr>
              <a:t>3) трудовая дисциплина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8.  Я считаю , что учитель может повысить голос на ученика 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C000"/>
                </a:solidFill>
              </a:rPr>
              <a:t>1)нет </a:t>
            </a:r>
            <a:r>
              <a:rPr lang="ru-RU" dirty="0">
                <a:solidFill>
                  <a:srgbClr val="FFC000"/>
                </a:solidFill>
              </a:rPr>
              <a:t>, это недопустимо </a:t>
            </a:r>
          </a:p>
          <a:p>
            <a:pPr marL="0" indent="0">
              <a:buNone/>
            </a:pPr>
            <a:r>
              <a:rPr lang="ru-RU" dirty="0">
                <a:solidFill>
                  <a:srgbClr val="FFC000"/>
                </a:solidFill>
              </a:rPr>
              <a:t> 2) затрудняюсь ответить  </a:t>
            </a:r>
          </a:p>
          <a:p>
            <a:pPr marL="0" indent="0">
              <a:buNone/>
            </a:pPr>
            <a:r>
              <a:rPr lang="ru-RU" dirty="0">
                <a:solidFill>
                  <a:srgbClr val="FFC000"/>
                </a:solidFill>
              </a:rPr>
              <a:t> 3) если ученик этого заслуживает</a:t>
            </a:r>
          </a:p>
        </p:txBody>
      </p:sp>
    </p:spTree>
    <p:extLst>
      <p:ext uri="{BB962C8B-B14F-4D97-AF65-F5344CB8AC3E}">
        <p14:creationId xmlns:p14="http://schemas.microsoft.com/office/powerpoint/2010/main" val="150173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8640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9. Непредвиденные ситуации на уроках 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C000"/>
                </a:solidFill>
              </a:rPr>
              <a:t>1)можно </a:t>
            </a:r>
            <a:r>
              <a:rPr lang="ru-RU" dirty="0">
                <a:solidFill>
                  <a:srgbClr val="FFC000"/>
                </a:solidFill>
              </a:rPr>
              <a:t>эффективно использовать  </a:t>
            </a:r>
          </a:p>
          <a:p>
            <a:pPr marL="0" indent="0">
              <a:buNone/>
            </a:pPr>
            <a:r>
              <a:rPr lang="ru-RU" dirty="0">
                <a:solidFill>
                  <a:srgbClr val="FFC000"/>
                </a:solidFill>
              </a:rPr>
              <a:t>2) лучше игнорировать  </a:t>
            </a:r>
          </a:p>
          <a:p>
            <a:pPr marL="0" indent="0">
              <a:buNone/>
            </a:pPr>
            <a:r>
              <a:rPr lang="ru-RU" dirty="0">
                <a:solidFill>
                  <a:srgbClr val="FFC000"/>
                </a:solidFill>
              </a:rPr>
              <a:t>3) только мешают учебному процессу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C00000"/>
                </a:solidFill>
              </a:rPr>
              <a:t>10.Мои ученики относятся ко мне с симпатией    </a:t>
            </a:r>
          </a:p>
          <a:p>
            <a:pPr marL="0" indent="0">
              <a:buNone/>
            </a:pPr>
            <a:r>
              <a:rPr lang="ru-RU" dirty="0">
                <a:solidFill>
                  <a:srgbClr val="FFC000"/>
                </a:solidFill>
              </a:rPr>
              <a:t> 1) нет  </a:t>
            </a:r>
          </a:p>
          <a:p>
            <a:pPr marL="0" indent="0">
              <a:buNone/>
            </a:pPr>
            <a:r>
              <a:rPr lang="ru-RU" dirty="0">
                <a:solidFill>
                  <a:srgbClr val="FFC000"/>
                </a:solidFill>
              </a:rPr>
              <a:t> 2) когда как  </a:t>
            </a:r>
          </a:p>
          <a:p>
            <a:pPr marL="0" indent="0">
              <a:buNone/>
            </a:pPr>
            <a:r>
              <a:rPr lang="ru-RU" dirty="0">
                <a:solidFill>
                  <a:srgbClr val="FFC000"/>
                </a:solidFill>
              </a:rPr>
              <a:t> 3) не знаю</a:t>
            </a:r>
          </a:p>
        </p:txBody>
      </p:sp>
    </p:spTree>
    <p:extLst>
      <p:ext uri="{BB962C8B-B14F-4D97-AF65-F5344CB8AC3E}">
        <p14:creationId xmlns:p14="http://schemas.microsoft.com/office/powerpoint/2010/main" val="44293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8640"/>
            <a:ext cx="8229600" cy="4495800"/>
          </a:xfrm>
        </p:spPr>
        <p:txBody>
          <a:bodyPr/>
          <a:lstStyle/>
          <a:p>
            <a:pPr marL="0" indent="0">
              <a:buNone/>
            </a:pPr>
            <a:endParaRPr lang="ru-RU" sz="24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Если </a:t>
            </a:r>
            <a:r>
              <a:rPr lang="ru-RU" sz="3600" dirty="0">
                <a:solidFill>
                  <a:srgbClr val="FF0000"/>
                </a:solidFill>
              </a:rPr>
              <a:t>у Вас больше 1 </a:t>
            </a:r>
            <a:r>
              <a:rPr lang="ru-RU" sz="2400" dirty="0">
                <a:solidFill>
                  <a:srgbClr val="FFFF00"/>
                </a:solidFill>
              </a:rPr>
              <a:t>, то это говорит о демократическом стиле  деятельности учителя. Педагог предоставляет возможность ученикам самостоятельно принимать  решения, прислушивается к их мнению , поощряет самостоятельность суждений , учитывает не только успеваемость , но и личностные качества учеников. Основные методы воздействия :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FFFF00"/>
                </a:solidFill>
              </a:rPr>
              <a:t>    побуждение, совет, просьба. 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>
                <a:solidFill>
                  <a:srgbClr val="FFFF00"/>
                </a:solidFill>
              </a:rPr>
              <a:t>У педагога </a:t>
            </a:r>
            <a:r>
              <a:rPr lang="ru-RU" sz="2400" dirty="0" smtClean="0">
                <a:solidFill>
                  <a:srgbClr val="FFFF00"/>
                </a:solidFill>
              </a:rPr>
              <a:t>наблюдается удовлетворенность </a:t>
            </a:r>
            <a:endParaRPr lang="ru-RU" sz="24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2400" dirty="0">
                <a:solidFill>
                  <a:srgbClr val="FFFF00"/>
                </a:solidFill>
              </a:rPr>
              <a:t>    своей профессией, гибкость, высокая степень принятия себя и других, открытость  и естественность в общении , доброжелательный настрой , способствующий эффективности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355217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ru-RU" sz="2400" b="1" i="1" dirty="0">
                <a:solidFill>
                  <a:srgbClr val="FFC000"/>
                </a:solidFill>
              </a:rPr>
              <a:t>Каждый школьник за годы своего ученичества посещает почти 10 000 уроков. Урок остается не только главной, но и единственной формой современного образования. Ему отводится не менее 98 % учебного времени. </a:t>
            </a:r>
            <a:endParaRPr lang="ru-RU" sz="2400" dirty="0">
              <a:solidFill>
                <a:srgbClr val="FFC000"/>
              </a:solidFill>
            </a:endParaRPr>
          </a:p>
          <a:p>
            <a:r>
              <a:rPr lang="ru-RU" sz="2400" b="1" i="1" dirty="0">
                <a:solidFill>
                  <a:srgbClr val="FFC000"/>
                </a:solidFill>
              </a:rPr>
              <a:t>«С урока начинается учебно-воспитательный процесс, уроком он и заканчивается. Все остальное в школе играет хотя и важную, но вспомогательную роль, дополняя и развивая все то, что закладывается в ходе уроков</a:t>
            </a:r>
            <a:r>
              <a:rPr lang="ru-RU" sz="2400" b="1" dirty="0">
                <a:solidFill>
                  <a:srgbClr val="FFC000"/>
                </a:solidFill>
              </a:rPr>
              <a:t>», - так оценил урок выдающийся отечественный педагог-ученый Ю.А. </a:t>
            </a:r>
            <a:r>
              <a:rPr lang="ru-RU" sz="2400" b="1" dirty="0" err="1">
                <a:solidFill>
                  <a:srgbClr val="FFC000"/>
                </a:solidFill>
              </a:rPr>
              <a:t>Конаржевский</a:t>
            </a:r>
            <a:endParaRPr lang="ru-RU" sz="2400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93845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sz="3600" dirty="0">
                <a:solidFill>
                  <a:srgbClr val="FF0000"/>
                </a:solidFill>
              </a:rPr>
              <a:t>Преобладание  2 варианта ответа </a:t>
            </a:r>
            <a:endParaRPr lang="ru-RU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FFC000"/>
                </a:solidFill>
              </a:rPr>
              <a:t>указывает </a:t>
            </a:r>
            <a:r>
              <a:rPr lang="ru-RU" sz="2400" dirty="0">
                <a:solidFill>
                  <a:srgbClr val="FFC000"/>
                </a:solidFill>
              </a:rPr>
              <a:t>на черты попустительского  стиля  деятельности учителя . Такой педагог уходит от принятия решений , передавая инициативу ученикам, коллегам, родителям. Организацию и контроль 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FFC000"/>
                </a:solidFill>
              </a:rPr>
              <a:t>    деятельности учащихся осуществляет без системы, в сложных педагогических ситуациях проявляет нерешительность и колебания., испытывая чувство определенной  зависимости от учащихся.  Для многих из таких педагогов  характерна заниженная самооценка , чувство тревоги и неуверенности в своем профессионализме, неудовлетворенность своей работой.</a:t>
            </a:r>
          </a:p>
        </p:txBody>
      </p:sp>
    </p:spTree>
    <p:extLst>
      <p:ext uri="{BB962C8B-B14F-4D97-AF65-F5344CB8AC3E}">
        <p14:creationId xmlns:p14="http://schemas.microsoft.com/office/powerpoint/2010/main" val="303929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sz="3600" dirty="0">
                <a:solidFill>
                  <a:srgbClr val="FF0000"/>
                </a:solidFill>
              </a:rPr>
              <a:t>Преобладание 3 варианта  </a:t>
            </a:r>
            <a:endParaRPr lang="ru-RU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400" dirty="0" smtClean="0"/>
              <a:t>говорит </a:t>
            </a:r>
            <a:r>
              <a:rPr lang="ru-RU" sz="2400" dirty="0"/>
              <a:t>об авторитарных тенденциях в деятельности </a:t>
            </a:r>
          </a:p>
          <a:p>
            <a:pPr marL="0" indent="0">
              <a:buNone/>
            </a:pPr>
            <a:r>
              <a:rPr lang="ru-RU" sz="2400" dirty="0"/>
              <a:t>    педагога.  Учитель использует свои права , как правило, не считаясь с мнением </a:t>
            </a:r>
          </a:p>
          <a:p>
            <a:pPr marL="0" indent="0">
              <a:buNone/>
            </a:pPr>
            <a:r>
              <a:rPr lang="ru-RU" sz="2400" dirty="0"/>
              <a:t>    детей и конкретной ситуацией. Главные методы воздействия- приказ, поручение. </a:t>
            </a:r>
          </a:p>
          <a:p>
            <a:pPr marL="0" indent="0">
              <a:buNone/>
            </a:pPr>
            <a:r>
              <a:rPr lang="ru-RU" sz="2400" dirty="0"/>
              <a:t>    Для такого учителя характерна  неудовлетворенность работой  многих учащихся, хотя он может иметь репутацию сильного педагога.  Но на его  уроках дети чувствуют себя неуютно. Значительная их часть не проявляет активности и самостоятельности.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24929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19256" cy="5331296"/>
          </a:xfrm>
        </p:spPr>
        <p:txBody>
          <a:bodyPr/>
          <a:lstStyle/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Хоть выйди ты не в белый свет,</a:t>
            </a:r>
            <a:endParaRPr lang="ru-RU" sz="2400" b="1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А в поле за околицей,-</a:t>
            </a:r>
            <a:endParaRPr lang="ru-RU" sz="2400" b="1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Пока идешь за кем-то вслед, </a:t>
            </a:r>
            <a:endParaRPr lang="ru-RU" sz="2400" b="1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Дорога не запомнится.</a:t>
            </a:r>
            <a:endParaRPr lang="ru-RU" sz="2400" b="1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Зато, куда б ты ни попал</a:t>
            </a:r>
            <a:endParaRPr lang="ru-RU" sz="2400" b="1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И по какой распутице,</a:t>
            </a:r>
            <a:endParaRPr lang="ru-RU" sz="2400" b="1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Дорога та, что сам искал,</a:t>
            </a:r>
            <a:endParaRPr lang="ru-RU" sz="2400" b="1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Вовек не позабудется!!!</a:t>
            </a:r>
            <a:endParaRPr lang="ru-RU" sz="2400" b="1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Times New Roman"/>
              </a:rPr>
              <a:t>(</a:t>
            </a:r>
            <a:r>
              <a:rPr lang="ru-RU" sz="24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Н.Рыленков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Times New Roman"/>
              </a:rPr>
              <a:t>)</a:t>
            </a:r>
          </a:p>
          <a:p>
            <a:endParaRPr lang="ru-RU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69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4495800"/>
          </a:xfrm>
        </p:spPr>
        <p:txBody>
          <a:bodyPr/>
          <a:lstStyle/>
          <a:p>
            <a:r>
              <a:rPr lang="ru-RU" sz="2400" b="1" dirty="0">
                <a:solidFill>
                  <a:srgbClr val="FF0000"/>
                </a:solidFill>
              </a:rPr>
              <a:t>Рецепт хорошего урока.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>
                <a:solidFill>
                  <a:srgbClr val="FFC000"/>
                </a:solidFill>
              </a:rPr>
              <a:t>1.Возьмите </a:t>
            </a:r>
            <a:r>
              <a:rPr lang="ru-RU" sz="2400" dirty="0">
                <a:solidFill>
                  <a:srgbClr val="FFC000"/>
                </a:solidFill>
              </a:rPr>
              <a:t>дюжину самых лучших эмоций, отберите те, которые лишены разочарований, злопамятности и злости. Разделите их на 5 или 6 уроков, которые приходится проводить каждый день.</a:t>
            </a:r>
          </a:p>
          <a:p>
            <a:r>
              <a:rPr lang="ru-RU" sz="2400" dirty="0">
                <a:solidFill>
                  <a:srgbClr val="FFC000"/>
                </a:solidFill>
              </a:rPr>
              <a:t>2.Добавьте в каждый свой урок:</a:t>
            </a:r>
            <a:br>
              <a:rPr lang="ru-RU" sz="2400" dirty="0">
                <a:solidFill>
                  <a:srgbClr val="FFC000"/>
                </a:solidFill>
              </a:rPr>
            </a:br>
            <a:r>
              <a:rPr lang="ru-RU" sz="2000" dirty="0">
                <a:solidFill>
                  <a:srgbClr val="FFC000"/>
                </a:solidFill>
              </a:rPr>
              <a:t>12 порций мудрости</a:t>
            </a:r>
            <a:br>
              <a:rPr lang="ru-RU" sz="2000" dirty="0">
                <a:solidFill>
                  <a:srgbClr val="FFC000"/>
                </a:solidFill>
              </a:rPr>
            </a:br>
            <a:r>
              <a:rPr lang="ru-RU" sz="2000" dirty="0">
                <a:solidFill>
                  <a:srgbClr val="FFC000"/>
                </a:solidFill>
              </a:rPr>
              <a:t>11 порций терпения</a:t>
            </a:r>
            <a:br>
              <a:rPr lang="ru-RU" sz="2000" dirty="0">
                <a:solidFill>
                  <a:srgbClr val="FFC000"/>
                </a:solidFill>
              </a:rPr>
            </a:br>
            <a:r>
              <a:rPr lang="ru-RU" sz="2000" dirty="0">
                <a:solidFill>
                  <a:srgbClr val="FFC000"/>
                </a:solidFill>
              </a:rPr>
              <a:t>10 порций храбрости</a:t>
            </a:r>
            <a:br>
              <a:rPr lang="ru-RU" sz="2000" dirty="0">
                <a:solidFill>
                  <a:srgbClr val="FFC000"/>
                </a:solidFill>
              </a:rPr>
            </a:br>
            <a:r>
              <a:rPr lang="ru-RU" sz="2000" dirty="0">
                <a:solidFill>
                  <a:srgbClr val="FFC000"/>
                </a:solidFill>
              </a:rPr>
              <a:t>9 порций работоспособности</a:t>
            </a:r>
            <a:br>
              <a:rPr lang="ru-RU" sz="2000" dirty="0">
                <a:solidFill>
                  <a:srgbClr val="FFC000"/>
                </a:solidFill>
              </a:rPr>
            </a:br>
            <a:r>
              <a:rPr lang="ru-RU" sz="2000" dirty="0">
                <a:solidFill>
                  <a:srgbClr val="FFC000"/>
                </a:solidFill>
              </a:rPr>
              <a:t>8 порций оптимизма</a:t>
            </a:r>
            <a:br>
              <a:rPr lang="ru-RU" sz="2000" dirty="0">
                <a:solidFill>
                  <a:srgbClr val="FFC000"/>
                </a:solidFill>
              </a:rPr>
            </a:br>
            <a:r>
              <a:rPr lang="ru-RU" sz="2000" dirty="0">
                <a:solidFill>
                  <a:srgbClr val="FFC000"/>
                </a:solidFill>
              </a:rPr>
              <a:t>7 порций преданности своему делу</a:t>
            </a:r>
            <a:br>
              <a:rPr lang="ru-RU" sz="2000" dirty="0">
                <a:solidFill>
                  <a:srgbClr val="FFC000"/>
                </a:solidFill>
              </a:rPr>
            </a:br>
            <a:r>
              <a:rPr lang="ru-RU" sz="2000" dirty="0">
                <a:solidFill>
                  <a:srgbClr val="FFC000"/>
                </a:solidFill>
              </a:rPr>
              <a:t>6 порций творчества</a:t>
            </a:r>
            <a:br>
              <a:rPr lang="ru-RU" sz="2000" dirty="0">
                <a:solidFill>
                  <a:srgbClr val="FFC000"/>
                </a:solidFill>
              </a:rPr>
            </a:br>
            <a:r>
              <a:rPr lang="ru-RU" sz="2000" dirty="0">
                <a:solidFill>
                  <a:srgbClr val="FFC000"/>
                </a:solidFill>
              </a:rPr>
              <a:t>5 порций доброты</a:t>
            </a:r>
            <a:br>
              <a:rPr lang="ru-RU" sz="2000" dirty="0">
                <a:solidFill>
                  <a:srgbClr val="FFC000"/>
                </a:solidFill>
              </a:rPr>
            </a:br>
            <a:r>
              <a:rPr lang="ru-RU" sz="2000" dirty="0">
                <a:solidFill>
                  <a:srgbClr val="FFC000"/>
                </a:solidFill>
              </a:rPr>
              <a:t>4 порции заботы о здоровье</a:t>
            </a:r>
            <a:br>
              <a:rPr lang="ru-RU" sz="2000" dirty="0">
                <a:solidFill>
                  <a:srgbClr val="FFC000"/>
                </a:solidFill>
              </a:rPr>
            </a:br>
            <a:r>
              <a:rPr lang="ru-RU" sz="2000" dirty="0">
                <a:solidFill>
                  <a:srgbClr val="FFC000"/>
                </a:solidFill>
              </a:rPr>
              <a:t>3 порции юмора</a:t>
            </a:r>
            <a:br>
              <a:rPr lang="ru-RU" sz="2000" dirty="0">
                <a:solidFill>
                  <a:srgbClr val="FFC000"/>
                </a:solidFill>
              </a:rPr>
            </a:br>
            <a:r>
              <a:rPr lang="ru-RU" sz="2000" dirty="0">
                <a:solidFill>
                  <a:srgbClr val="FFC000"/>
                </a:solidFill>
              </a:rPr>
              <a:t>2 порции такта</a:t>
            </a:r>
            <a:br>
              <a:rPr lang="ru-RU" sz="2000" dirty="0">
                <a:solidFill>
                  <a:srgbClr val="FFC000"/>
                </a:solidFill>
              </a:rPr>
            </a:br>
            <a:r>
              <a:rPr lang="ru-RU" sz="2000" dirty="0">
                <a:solidFill>
                  <a:srgbClr val="FFC000"/>
                </a:solidFill>
              </a:rPr>
              <a:t>1 порцию веры в каждого ученика</a:t>
            </a:r>
          </a:p>
          <a:p>
            <a:r>
              <a:rPr lang="ru-RU" dirty="0">
                <a:solidFill>
                  <a:srgbClr val="FFC000"/>
                </a:solidFill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831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495800"/>
          </a:xfrm>
        </p:spPr>
        <p:txBody>
          <a:bodyPr/>
          <a:lstStyle/>
          <a:p>
            <a:r>
              <a:rPr lang="ru-RU" dirty="0">
                <a:solidFill>
                  <a:srgbClr val="FFC000"/>
                </a:solidFill>
              </a:rPr>
              <a:t>Добавьте ложечку хорошего настроения, по вкусу развлечения, обязательно игры. А теперь налейте любовь к детям и взбейте все это энергичными движениями. Поставьте ваше блюдо на огонь детских сердец. Украсьте улыбками, изюминками и веточками радости. Перед подачей ученикам урок сервируйте спокойствием и профессионализмом учителя. </a:t>
            </a:r>
            <a:endParaRPr lang="ru-RU" dirty="0" smtClean="0">
              <a:solidFill>
                <a:srgbClr val="FFC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И </a:t>
            </a:r>
            <a:r>
              <a:rPr lang="ru-RU" b="1" dirty="0">
                <a:solidFill>
                  <a:srgbClr val="FF0000"/>
                </a:solidFill>
              </a:rPr>
              <a:t>хороших Вам уроков</a:t>
            </a:r>
          </a:p>
        </p:txBody>
      </p:sp>
    </p:spTree>
    <p:extLst>
      <p:ext uri="{BB962C8B-B14F-4D97-AF65-F5344CB8AC3E}">
        <p14:creationId xmlns:p14="http://schemas.microsoft.com/office/powerpoint/2010/main" val="401889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idist.ru/Informazia/02-englez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332656"/>
            <a:ext cx="9147111" cy="65253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sp>
        <p:nvSpPr>
          <p:cNvPr id="3277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Творческих успехов, дорогие коллеги! </a:t>
            </a:r>
          </a:p>
        </p:txBody>
      </p:sp>
    </p:spTree>
    <p:extLst>
      <p:ext uri="{BB962C8B-B14F-4D97-AF65-F5344CB8AC3E}">
        <p14:creationId xmlns:p14="http://schemas.microsoft.com/office/powerpoint/2010/main" val="1863493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8686800" cy="6050144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</a:t>
            </a:r>
            <a:r>
              <a:rPr lang="ru-RU" sz="3200" b="1" dirty="0" smtClean="0">
                <a:solidFill>
                  <a:srgbClr val="FFFF00"/>
                </a:solidFill>
                <a:latin typeface="Times New Roman"/>
                <a:ea typeface="Times New Roman"/>
              </a:rPr>
              <a:t>« </a:t>
            </a:r>
            <a:r>
              <a:rPr lang="ru-RU" sz="3200" b="1" dirty="0">
                <a:solidFill>
                  <a:srgbClr val="FFFF00"/>
                </a:solidFill>
                <a:latin typeface="Times New Roman"/>
                <a:ea typeface="Times New Roman"/>
              </a:rPr>
              <a:t>Урок – это зеркало общей и </a:t>
            </a:r>
            <a:endParaRPr lang="ru-RU" sz="2800" dirty="0">
              <a:solidFill>
                <a:srgbClr val="FFFF00"/>
              </a:solidFill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3200" b="1" dirty="0">
                <a:solidFill>
                  <a:srgbClr val="FFFF00"/>
                </a:solidFill>
                <a:latin typeface="Times New Roman"/>
                <a:ea typeface="Times New Roman"/>
              </a:rPr>
              <a:t>педагогической культуры учителя, </a:t>
            </a:r>
            <a:endParaRPr lang="ru-RU" sz="2800" dirty="0">
              <a:solidFill>
                <a:srgbClr val="FFFF00"/>
              </a:solidFill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3200" b="1" dirty="0">
                <a:solidFill>
                  <a:srgbClr val="FFFF00"/>
                </a:solidFill>
                <a:latin typeface="Times New Roman"/>
                <a:ea typeface="Times New Roman"/>
              </a:rPr>
              <a:t>мерило его интеллектуального богатства,  </a:t>
            </a:r>
            <a:endParaRPr lang="ru-RU" sz="2800" dirty="0">
              <a:solidFill>
                <a:srgbClr val="FFFF00"/>
              </a:solidFill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3200" b="1" dirty="0">
                <a:solidFill>
                  <a:srgbClr val="FFFF00"/>
                </a:solidFill>
                <a:latin typeface="Times New Roman"/>
                <a:ea typeface="Times New Roman"/>
              </a:rPr>
              <a:t>показатель его кругозора  эрудиции»</a:t>
            </a:r>
            <a:endParaRPr lang="ru-RU" sz="2800" dirty="0">
              <a:solidFill>
                <a:srgbClr val="FFFF00"/>
              </a:solidFill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endParaRPr lang="ru-RU" sz="3200" b="1" smtClean="0">
              <a:solidFill>
                <a:srgbClr val="FFFF00"/>
              </a:solidFill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3200" b="1" dirty="0" err="1" smtClean="0">
                <a:solidFill>
                  <a:srgbClr val="FFFF00"/>
                </a:solidFill>
                <a:latin typeface="Times New Roman"/>
                <a:ea typeface="Times New Roman"/>
              </a:rPr>
              <a:t>В.А.Сухомлинский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user\Desktop\учи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443729"/>
            <a:ext cx="3996787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265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122152"/>
          </a:xfrm>
        </p:spPr>
        <p:txBody>
          <a:bodyPr/>
          <a:lstStyle/>
          <a:p>
            <a:pPr marL="64008" indent="0">
              <a:buNone/>
            </a:pPr>
            <a:r>
              <a:rPr lang="ru-RU" sz="3200" dirty="0" smtClean="0">
                <a:solidFill>
                  <a:srgbClr val="FFFF00"/>
                </a:solidFill>
                <a:latin typeface="Times New Roman"/>
                <a:ea typeface="Calibri"/>
              </a:rPr>
              <a:t>Урок, на котором  планирование</a:t>
            </a:r>
            <a:r>
              <a:rPr lang="ru-RU" sz="3200" dirty="0">
                <a:solidFill>
                  <a:srgbClr val="FFFF00"/>
                </a:solidFill>
                <a:latin typeface="Times New Roman"/>
                <a:ea typeface="Calibri"/>
              </a:rPr>
              <a:t>, организация  и  управление   осуществляется на  основе  абсолютного  паритетного  сотрудничества всех  участников  процесса  </a:t>
            </a:r>
            <a:r>
              <a:rPr lang="ru-RU" sz="3200" dirty="0" smtClean="0">
                <a:solidFill>
                  <a:srgbClr val="FFFF00"/>
                </a:solidFill>
                <a:latin typeface="Times New Roman"/>
                <a:ea typeface="Calibri"/>
              </a:rPr>
              <a:t>познания</a:t>
            </a:r>
            <a:r>
              <a:rPr lang="ru-RU" sz="3200" dirty="0">
                <a:solidFill>
                  <a:srgbClr val="FFFF00"/>
                </a:solidFill>
                <a:latin typeface="Times New Roman"/>
                <a:ea typeface="Calibri"/>
              </a:rPr>
              <a:t> </a:t>
            </a:r>
            <a:r>
              <a:rPr lang="ru-RU" sz="3200" dirty="0" smtClean="0">
                <a:solidFill>
                  <a:srgbClr val="FFFF00"/>
                </a:solidFill>
                <a:latin typeface="Times New Roman"/>
                <a:ea typeface="Calibri"/>
              </a:rPr>
              <a:t>является уроком  </a:t>
            </a:r>
            <a:r>
              <a:rPr lang="ru-RU" sz="3200" b="1" dirty="0" smtClean="0">
                <a:solidFill>
                  <a:srgbClr val="FFFF00"/>
                </a:solidFill>
                <a:latin typeface="Times New Roman"/>
                <a:ea typeface="Calibri"/>
              </a:rPr>
              <a:t>  </a:t>
            </a:r>
            <a:r>
              <a:rPr lang="ru-RU" sz="3200" b="1" dirty="0">
                <a:solidFill>
                  <a:srgbClr val="FFFF00"/>
                </a:solidFill>
                <a:latin typeface="Times New Roman"/>
                <a:ea typeface="Calibri"/>
              </a:rPr>
              <a:t>саморазвития  и  профессионального  </a:t>
            </a:r>
            <a:r>
              <a:rPr lang="ru-RU" sz="3200" b="1" dirty="0" smtClean="0">
                <a:solidFill>
                  <a:srgbClr val="FFFF00"/>
                </a:solidFill>
                <a:latin typeface="Times New Roman"/>
                <a:ea typeface="Calibri"/>
              </a:rPr>
              <a:t>самоопределения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3074" name="Picture 2" descr="C:\Users\user\Desktop\учи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894" y="3789040"/>
            <a:ext cx="3403578" cy="288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150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3143248"/>
            <a:ext cx="750099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2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sz="2800" b="1" dirty="0">
              <a:latin typeface="Arial" charset="0"/>
              <a:cs typeface="Arial" charset="0"/>
            </a:endParaRP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250825" y="260350"/>
            <a:ext cx="8678863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sz="2800" b="1"/>
              <a:t>	</a:t>
            </a:r>
            <a:r>
              <a:rPr lang="ru-RU" sz="4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в среднем проводит более 25 тысяч уроков …</a:t>
            </a:r>
          </a:p>
          <a:p>
            <a:pPr algn="just" eaLnBrk="1" hangingPunct="1"/>
            <a:endParaRPr lang="ru-RU" sz="44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 посещает около 10 тысяч уроков за время обучения…</a:t>
            </a:r>
          </a:p>
          <a:p>
            <a:pPr algn="just" eaLnBrk="1" hangingPunct="1"/>
            <a:endParaRPr lang="ru-RU" sz="44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sz="44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занимает приблизительно  98%   учебного времени…</a:t>
            </a:r>
          </a:p>
          <a:p>
            <a:pPr eaLnBrk="1" hangingPunct="1"/>
            <a:endParaRPr lang="ru-RU" sz="2800" b="1"/>
          </a:p>
          <a:p>
            <a:pPr eaLnBrk="1" hangingPunct="1"/>
            <a:r>
              <a:rPr lang="ru-RU" sz="28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8390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ПРИНЦИПЫ </a:t>
            </a:r>
            <a:r>
              <a:rPr lang="ru-RU" dirty="0" smtClean="0">
                <a:solidFill>
                  <a:srgbClr val="FF0000"/>
                </a:solidFill>
              </a:rPr>
              <a:t>РАБОТЫ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FFC000"/>
                </a:solidFill>
              </a:rPr>
              <a:t>1.Удивляйся </a:t>
            </a:r>
            <a:r>
              <a:rPr lang="ru-RU" dirty="0">
                <a:solidFill>
                  <a:srgbClr val="FFC000"/>
                </a:solidFill>
              </a:rPr>
              <a:t>сам, удивляй других. </a:t>
            </a:r>
            <a:endParaRPr lang="ru-RU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C000"/>
                </a:solidFill>
              </a:rPr>
              <a:t>2</a:t>
            </a:r>
            <a:r>
              <a:rPr lang="ru-RU" dirty="0">
                <a:solidFill>
                  <a:srgbClr val="FFC000"/>
                </a:solidFill>
              </a:rPr>
              <a:t>. Нельзя жить в обществе и быть свободным от общества</a:t>
            </a:r>
            <a:r>
              <a:rPr lang="ru-RU" dirty="0" smtClean="0">
                <a:solidFill>
                  <a:srgbClr val="FFC00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>
                <a:solidFill>
                  <a:srgbClr val="FFC000"/>
                </a:solidFill>
              </a:rPr>
              <a:t>3. Не останавливаться на достигнутом, всегда идти вперед. </a:t>
            </a:r>
            <a:endParaRPr lang="ru-RU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C000"/>
                </a:solidFill>
              </a:rPr>
              <a:t>4</a:t>
            </a:r>
            <a:r>
              <a:rPr lang="ru-RU" dirty="0">
                <a:solidFill>
                  <a:srgbClr val="FFC000"/>
                </a:solidFill>
              </a:rPr>
              <a:t>. Развивайся сам и развивай других</a:t>
            </a:r>
          </a:p>
        </p:txBody>
      </p:sp>
    </p:spTree>
    <p:extLst>
      <p:ext uri="{BB962C8B-B14F-4D97-AF65-F5344CB8AC3E}">
        <p14:creationId xmlns:p14="http://schemas.microsoft.com/office/powerpoint/2010/main" val="364899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931224" cy="857250"/>
          </a:xfrm>
        </p:spPr>
        <p:txBody>
          <a:bodyPr>
            <a:normAutofit/>
          </a:bodyPr>
          <a:lstStyle/>
          <a:p>
            <a:pPr algn="ctr" fontAlgn="base">
              <a:lnSpc>
                <a:spcPct val="115000"/>
              </a:lnSpc>
              <a:spcBef>
                <a:spcPts val="650"/>
              </a:spcBef>
              <a:spcAft>
                <a:spcPts val="0"/>
              </a:spcAft>
            </a:pPr>
            <a:r>
              <a:rPr lang="ru-RU" sz="3200" b="1" dirty="0">
                <a:solidFill>
                  <a:srgbClr val="FFFF00"/>
                </a:solidFill>
                <a:effectLst/>
                <a:latin typeface="Times New Roman"/>
                <a:ea typeface="+mn-ea"/>
                <a:cs typeface="Times New Roman"/>
              </a:rPr>
              <a:t>Три постулата к современному уроку.</a:t>
            </a:r>
            <a:endParaRPr lang="ru-RU" sz="3200" dirty="0">
              <a:solidFill>
                <a:srgbClr val="FFFF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330064"/>
          </a:xfrm>
        </p:spPr>
        <p:txBody>
          <a:bodyPr>
            <a:normAutofit/>
          </a:bodyPr>
          <a:lstStyle/>
          <a:p>
            <a:pPr fontAlgn="base">
              <a:lnSpc>
                <a:spcPct val="115000"/>
              </a:lnSpc>
              <a:spcBef>
                <a:spcPts val="650"/>
              </a:spcBef>
              <a:spcAft>
                <a:spcPts val="0"/>
              </a:spcAft>
            </a:pPr>
            <a:r>
              <a:rPr lang="ru-RU" sz="2400" b="1" i="1" dirty="0">
                <a:solidFill>
                  <a:srgbClr val="FFFF00"/>
                </a:solidFill>
                <a:latin typeface="Times New Roman"/>
                <a:cs typeface="Times New Roman"/>
              </a:rPr>
              <a:t>1.Урок есть открытие истины, поиск истины и осмысление истины в совместной деятельности детей и учителя.</a:t>
            </a:r>
            <a:endParaRPr lang="ru-RU" sz="2400" b="1" i="1" dirty="0">
              <a:solidFill>
                <a:srgbClr val="FFFF00"/>
              </a:solidFill>
              <a:latin typeface="Calibri"/>
              <a:ea typeface="Calibri"/>
              <a:cs typeface="Times New Roman"/>
            </a:endParaRPr>
          </a:p>
          <a:p>
            <a:pPr fontAlgn="base">
              <a:lnSpc>
                <a:spcPct val="115000"/>
              </a:lnSpc>
              <a:spcBef>
                <a:spcPts val="650"/>
              </a:spcBef>
              <a:spcAft>
                <a:spcPts val="0"/>
              </a:spcAft>
            </a:pPr>
            <a:r>
              <a:rPr lang="ru-RU" sz="2400" b="1" i="1" dirty="0">
                <a:solidFill>
                  <a:srgbClr val="FFFF00"/>
                </a:solidFill>
                <a:latin typeface="Times New Roman"/>
                <a:cs typeface="Times New Roman"/>
              </a:rPr>
              <a:t>2.Урок есть часть жизни ребёнка, и проживание этой жизни должно совершаться на уровне высокой общечеловеческой культуры.</a:t>
            </a:r>
            <a:endParaRPr lang="ru-RU" sz="2400" b="1" i="1" dirty="0">
              <a:solidFill>
                <a:srgbClr val="FFFF00"/>
              </a:solidFill>
              <a:latin typeface="Calibri"/>
              <a:ea typeface="Calibri"/>
              <a:cs typeface="Times New Roman"/>
            </a:endParaRPr>
          </a:p>
          <a:p>
            <a:pPr fontAlgn="base">
              <a:lnSpc>
                <a:spcPct val="115000"/>
              </a:lnSpc>
              <a:spcBef>
                <a:spcPts val="650"/>
              </a:spcBef>
              <a:spcAft>
                <a:spcPts val="0"/>
              </a:spcAft>
            </a:pPr>
            <a:r>
              <a:rPr lang="ru-RU" sz="2400" b="1" i="1" dirty="0">
                <a:solidFill>
                  <a:srgbClr val="FFFF00"/>
                </a:solidFill>
                <a:latin typeface="Times New Roman"/>
                <a:cs typeface="Times New Roman"/>
              </a:rPr>
              <a:t>3.Человек в качестве субъекта осмысления истины и в качестве субъекта жизни на уроке всегда является наивысшей ценностью, выступая в роли цели и никогда не выступая 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в </a:t>
            </a:r>
            <a:r>
              <a:rPr lang="ru-RU" sz="2400" b="1" i="1" dirty="0">
                <a:solidFill>
                  <a:srgbClr val="FFFF00"/>
                </a:solidFill>
                <a:latin typeface="Times New Roman"/>
                <a:cs typeface="Times New Roman"/>
              </a:rPr>
              <a:t>роли средства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.</a:t>
            </a:r>
          </a:p>
          <a:p>
            <a:pPr fontAlgn="base">
              <a:lnSpc>
                <a:spcPct val="115000"/>
              </a:lnSpc>
              <a:spcBef>
                <a:spcPts val="650"/>
              </a:spcBef>
              <a:spcAft>
                <a:spcPts val="0"/>
              </a:spcAft>
            </a:pPr>
            <a:endParaRPr lang="ru-RU" sz="2000" b="1" i="1" dirty="0">
              <a:solidFill>
                <a:srgbClr val="FFFF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098" name="Picture 2" descr="C:\Users\user\Desktop\учи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688" y="5182375"/>
            <a:ext cx="2808312" cy="237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44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715200" cy="71323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effectLst/>
                <a:latin typeface="Times New Roman"/>
                <a:ea typeface="+mn-ea"/>
              </a:rPr>
              <a:t>Требования к современному уроку</a:t>
            </a:r>
            <a:r>
              <a:rPr lang="ru-RU" sz="3200" dirty="0">
                <a:solidFill>
                  <a:srgbClr val="FFFF00"/>
                </a:solidFill>
                <a:effectLst/>
                <a:latin typeface="Times New Roman"/>
                <a:ea typeface="+mn-ea"/>
              </a:rPr>
              <a:t> 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435280" cy="5546088"/>
          </a:xfrm>
        </p:spPr>
        <p:txBody>
          <a:bodyPr>
            <a:normAutofit/>
          </a:bodyPr>
          <a:lstStyle/>
          <a:p>
            <a:pPr fontAlgn="base">
              <a:lnSpc>
                <a:spcPct val="115000"/>
              </a:lnSpc>
              <a:spcBef>
                <a:spcPts val="650"/>
              </a:spcBef>
              <a:spcAft>
                <a:spcPts val="0"/>
              </a:spcAft>
            </a:pPr>
            <a:r>
              <a:rPr lang="ru-RU" sz="2400" b="1" i="1" dirty="0">
                <a:solidFill>
                  <a:srgbClr val="FFFF00"/>
                </a:solidFill>
                <a:latin typeface="Times New Roman"/>
                <a:cs typeface="Times New Roman"/>
              </a:rPr>
              <a:t>хорошее начало и хорошее окончание</a:t>
            </a:r>
            <a:endParaRPr lang="ru-RU" sz="2400" b="1" i="1" dirty="0">
              <a:solidFill>
                <a:srgbClr val="FFFF00"/>
              </a:solidFill>
              <a:latin typeface="Calibri"/>
              <a:ea typeface="Calibri"/>
              <a:cs typeface="Times New Roman"/>
            </a:endParaRPr>
          </a:p>
          <a:p>
            <a:pPr fontAlgn="base">
              <a:lnSpc>
                <a:spcPct val="115000"/>
              </a:lnSpc>
              <a:spcBef>
                <a:spcPts val="650"/>
              </a:spcBef>
              <a:spcAft>
                <a:spcPts val="0"/>
              </a:spcAft>
            </a:pPr>
            <a:r>
              <a:rPr lang="ru-RU" sz="2400" b="1" i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чётко </a:t>
            </a:r>
            <a:r>
              <a:rPr lang="ru-RU" sz="2400" b="1" i="1" dirty="0">
                <a:solidFill>
                  <a:srgbClr val="FFFF00"/>
                </a:solidFill>
                <a:latin typeface="Times New Roman"/>
                <a:cs typeface="Times New Roman"/>
              </a:rPr>
              <a:t>сформулированные тема, цель и задачи урока</a:t>
            </a:r>
            <a:endParaRPr lang="ru-RU" sz="2400" b="1" i="1" dirty="0">
              <a:solidFill>
                <a:srgbClr val="FFFF00"/>
              </a:solidFill>
              <a:latin typeface="Calibri"/>
              <a:ea typeface="Calibri"/>
              <a:cs typeface="Times New Roman"/>
            </a:endParaRPr>
          </a:p>
          <a:p>
            <a:pPr fontAlgn="base">
              <a:lnSpc>
                <a:spcPct val="115000"/>
              </a:lnSpc>
              <a:spcBef>
                <a:spcPts val="650"/>
              </a:spcBef>
              <a:spcAft>
                <a:spcPts val="0"/>
              </a:spcAft>
            </a:pPr>
            <a:r>
              <a:rPr lang="ru-RU" sz="2400" b="1" i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урок  </a:t>
            </a:r>
            <a:r>
              <a:rPr lang="ru-RU" sz="2400" b="1" i="1" dirty="0">
                <a:solidFill>
                  <a:srgbClr val="FFFF00"/>
                </a:solidFill>
                <a:latin typeface="Times New Roman"/>
                <a:cs typeface="Times New Roman"/>
              </a:rPr>
              <a:t>должен быть проблемным и развивающим</a:t>
            </a:r>
            <a:endParaRPr lang="ru-RU" sz="2400" b="1" i="1" dirty="0">
              <a:solidFill>
                <a:srgbClr val="FFFF00"/>
              </a:solidFill>
              <a:latin typeface="Calibri"/>
              <a:ea typeface="Calibri"/>
              <a:cs typeface="Times New Roman"/>
            </a:endParaRPr>
          </a:p>
          <a:p>
            <a:pPr fontAlgn="base">
              <a:lnSpc>
                <a:spcPct val="115000"/>
              </a:lnSpc>
              <a:spcBef>
                <a:spcPts val="650"/>
              </a:spcBef>
              <a:spcAft>
                <a:spcPts val="0"/>
              </a:spcAft>
            </a:pPr>
            <a:r>
              <a:rPr lang="ru-RU" sz="2400" b="1" i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учитель </a:t>
            </a:r>
            <a:r>
              <a:rPr lang="ru-RU" sz="2400" b="1" i="1" dirty="0">
                <a:solidFill>
                  <a:srgbClr val="FFFF00"/>
                </a:solidFill>
                <a:latin typeface="Times New Roman"/>
                <a:cs typeface="Times New Roman"/>
              </a:rPr>
              <a:t>активизирует деятельность учащихся</a:t>
            </a:r>
            <a:endParaRPr lang="ru-RU" sz="2400" b="1" i="1" dirty="0">
              <a:solidFill>
                <a:srgbClr val="FFFF00"/>
              </a:solidFill>
              <a:latin typeface="Calibri"/>
              <a:ea typeface="Calibri"/>
              <a:cs typeface="Times New Roman"/>
            </a:endParaRPr>
          </a:p>
          <a:p>
            <a:pPr fontAlgn="base">
              <a:lnSpc>
                <a:spcPct val="115000"/>
              </a:lnSpc>
              <a:spcBef>
                <a:spcPts val="650"/>
              </a:spcBef>
              <a:spcAft>
                <a:spcPts val="0"/>
              </a:spcAft>
            </a:pPr>
            <a:r>
              <a:rPr lang="ru-RU" sz="2400" b="1" i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вывод </a:t>
            </a:r>
            <a:r>
              <a:rPr lang="ru-RU" sz="2400" b="1" i="1" dirty="0">
                <a:solidFill>
                  <a:srgbClr val="FFFF00"/>
                </a:solidFill>
                <a:latin typeface="Times New Roman"/>
                <a:cs typeface="Times New Roman"/>
              </a:rPr>
              <a:t>делают сами учащиеся</a:t>
            </a:r>
            <a:endParaRPr lang="ru-RU" sz="2400" b="1" i="1" dirty="0">
              <a:solidFill>
                <a:srgbClr val="FFFF00"/>
              </a:solidFill>
              <a:latin typeface="Calibri"/>
              <a:ea typeface="Calibri"/>
              <a:cs typeface="Times New Roman"/>
            </a:endParaRPr>
          </a:p>
          <a:p>
            <a:pPr fontAlgn="base">
              <a:lnSpc>
                <a:spcPct val="115000"/>
              </a:lnSpc>
              <a:spcBef>
                <a:spcPts val="650"/>
              </a:spcBef>
              <a:spcAft>
                <a:spcPts val="0"/>
              </a:spcAft>
            </a:pPr>
            <a:r>
              <a:rPr lang="ru-RU" sz="2400" b="1" i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минимум </a:t>
            </a:r>
            <a:r>
              <a:rPr lang="ru-RU" sz="2400" b="1" i="1" dirty="0">
                <a:solidFill>
                  <a:srgbClr val="FFFF00"/>
                </a:solidFill>
                <a:latin typeface="Times New Roman"/>
                <a:cs typeface="Times New Roman"/>
              </a:rPr>
              <a:t>репродукции и максимум творчества и сотворчества</a:t>
            </a:r>
            <a:endParaRPr lang="ru-RU" sz="2400" b="1" i="1" dirty="0">
              <a:solidFill>
                <a:srgbClr val="FFFF00"/>
              </a:solidFill>
              <a:latin typeface="Calibri"/>
              <a:ea typeface="Calibri"/>
              <a:cs typeface="Times New Roman"/>
            </a:endParaRPr>
          </a:p>
          <a:p>
            <a:pPr fontAlgn="base">
              <a:lnSpc>
                <a:spcPct val="115000"/>
              </a:lnSpc>
              <a:spcBef>
                <a:spcPts val="650"/>
              </a:spcBef>
              <a:spcAft>
                <a:spcPts val="0"/>
              </a:spcAft>
            </a:pPr>
            <a:r>
              <a:rPr lang="ru-RU" sz="2400" b="1" i="1" dirty="0" err="1" smtClean="0">
                <a:solidFill>
                  <a:srgbClr val="FFFF00"/>
                </a:solidFill>
                <a:latin typeface="Times New Roman"/>
                <a:cs typeface="Times New Roman"/>
              </a:rPr>
              <a:t>времясбережение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ru-RU" sz="2400" b="1" i="1" dirty="0">
                <a:solidFill>
                  <a:srgbClr val="FFFF00"/>
                </a:solidFill>
                <a:latin typeface="Times New Roman"/>
                <a:cs typeface="Times New Roman"/>
              </a:rPr>
              <a:t>и здоровье сбережение</a:t>
            </a:r>
            <a:endParaRPr lang="ru-RU" sz="2400" b="1" i="1" dirty="0">
              <a:solidFill>
                <a:srgbClr val="FFFF00"/>
              </a:solidFill>
              <a:latin typeface="Calibri"/>
              <a:ea typeface="Calibri"/>
              <a:cs typeface="Times New Roman"/>
            </a:endParaRPr>
          </a:p>
          <a:p>
            <a:pPr fontAlgn="base">
              <a:lnSpc>
                <a:spcPct val="115000"/>
              </a:lnSpc>
              <a:spcBef>
                <a:spcPts val="650"/>
              </a:spcBef>
              <a:spcAft>
                <a:spcPts val="0"/>
              </a:spcAft>
            </a:pPr>
            <a:r>
              <a:rPr lang="ru-RU" sz="2400" b="1" i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учёт </a:t>
            </a:r>
            <a:r>
              <a:rPr lang="ru-RU" sz="2400" b="1" i="1" dirty="0">
                <a:solidFill>
                  <a:srgbClr val="FFFF00"/>
                </a:solidFill>
                <a:latin typeface="Times New Roman"/>
                <a:cs typeface="Times New Roman"/>
              </a:rPr>
              <a:t>уровня и возможностей учащихся</a:t>
            </a:r>
            <a:endParaRPr lang="ru-RU" sz="2400" b="1" i="1" dirty="0">
              <a:solidFill>
                <a:srgbClr val="FFFF00"/>
              </a:solidFill>
              <a:latin typeface="Calibri"/>
              <a:ea typeface="Calibri"/>
              <a:cs typeface="Times New Roman"/>
            </a:endParaRPr>
          </a:p>
          <a:p>
            <a:pPr fontAlgn="base">
              <a:lnSpc>
                <a:spcPct val="115000"/>
              </a:lnSpc>
              <a:spcBef>
                <a:spcPts val="650"/>
              </a:spcBef>
              <a:spcAft>
                <a:spcPts val="0"/>
              </a:spcAft>
            </a:pPr>
            <a:r>
              <a:rPr lang="ru-RU" sz="2400" b="1" i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урок </a:t>
            </a:r>
            <a:r>
              <a:rPr lang="ru-RU" sz="2400" b="1" i="1" dirty="0">
                <a:solidFill>
                  <a:srgbClr val="FFFF00"/>
                </a:solidFill>
                <a:latin typeface="Times New Roman"/>
                <a:cs typeface="Times New Roman"/>
              </a:rPr>
              <a:t>должен быть воспитывающим (добрым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)</a:t>
            </a:r>
          </a:p>
          <a:p>
            <a:pPr fontAlgn="base">
              <a:lnSpc>
                <a:spcPct val="115000"/>
              </a:lnSpc>
              <a:spcBef>
                <a:spcPts val="650"/>
              </a:spcBef>
              <a:spcAft>
                <a:spcPts val="0"/>
              </a:spcAft>
            </a:pPr>
            <a:endParaRPr lang="ru-RU" sz="2000" b="1" i="1" dirty="0">
              <a:solidFill>
                <a:srgbClr val="FFFF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5122" name="Picture 2" descr="C:\Users\user\Desktop\учи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712" y="3789040"/>
            <a:ext cx="2592288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823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Содержимое 3"/>
          <p:cNvSpPr>
            <a:spLocks noGrp="1"/>
          </p:cNvSpPr>
          <p:nvPr>
            <p:ph sz="quarter" idx="1"/>
          </p:nvPr>
        </p:nvSpPr>
        <p:spPr>
          <a:xfrm>
            <a:off x="3929063" y="500063"/>
            <a:ext cx="4833937" cy="566737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sz="2800" b="1" smtClean="0">
                <a:solidFill>
                  <a:schemeClr val="accent1"/>
                </a:solidFill>
              </a:rPr>
              <a:t>Основные компоненты современного урока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b="1" smtClean="0"/>
              <a:t>Организационный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b="1" smtClean="0"/>
              <a:t>Целевой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b="1" smtClean="0"/>
              <a:t>Мотивационный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b="1" smtClean="0"/>
              <a:t>Коммуникативный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b="1" smtClean="0"/>
              <a:t>Содержательный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b="1" smtClean="0"/>
              <a:t>Технологический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b="1" smtClean="0"/>
              <a:t>Контрольно-оценочный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b="1" smtClean="0"/>
              <a:t>Аналитический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2800" smtClean="0">
              <a:solidFill>
                <a:schemeClr val="tx2"/>
              </a:solidFill>
            </a:endParaRPr>
          </a:p>
          <a:p>
            <a:endParaRPr lang="ru-RU" smtClean="0"/>
          </a:p>
        </p:txBody>
      </p:sp>
      <p:pic>
        <p:nvPicPr>
          <p:cNvPr id="24579" name="Рисунок 3" descr="C:\Documents and Settings\Станислав\Рабочий стол\ЕМД\школд10\SAM_27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928813"/>
            <a:ext cx="3786188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6029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ершина горы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Вершина гор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</TotalTime>
  <Words>1151</Words>
  <Application>Microsoft Office PowerPoint</Application>
  <PresentationFormat>Экран (4:3)</PresentationFormat>
  <Paragraphs>143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 2</vt:lpstr>
      <vt:lpstr>Вершина горы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Три постулата к современному уроку.</vt:lpstr>
      <vt:lpstr>Требования к современному уроку </vt:lpstr>
      <vt:lpstr>Презентация PowerPoint</vt:lpstr>
      <vt:lpstr>Презентация PowerPoint</vt:lpstr>
      <vt:lpstr>Методы и формы  современного урока</vt:lpstr>
      <vt:lpstr>Современный урок – это: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Творческих успехов, дорогие коллеги!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Лайла</cp:lastModifiedBy>
  <cp:revision>35</cp:revision>
  <dcterms:created xsi:type="dcterms:W3CDTF">2014-12-28T07:42:25Z</dcterms:created>
  <dcterms:modified xsi:type="dcterms:W3CDTF">2015-08-28T11:17:31Z</dcterms:modified>
</cp:coreProperties>
</file>