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7"/>
  </p:notesMasterIdLst>
  <p:sldIdLst>
    <p:sldId id="256" r:id="rId2"/>
    <p:sldId id="324" r:id="rId3"/>
    <p:sldId id="257" r:id="rId4"/>
    <p:sldId id="258" r:id="rId5"/>
    <p:sldId id="336" r:id="rId6"/>
    <p:sldId id="335" r:id="rId7"/>
    <p:sldId id="259" r:id="rId8"/>
    <p:sldId id="260" r:id="rId9"/>
    <p:sldId id="338" r:id="rId10"/>
    <p:sldId id="337" r:id="rId11"/>
    <p:sldId id="340" r:id="rId12"/>
    <p:sldId id="341" r:id="rId13"/>
    <p:sldId id="277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23" r:id="rId23"/>
    <p:sldId id="333" r:id="rId24"/>
    <p:sldId id="334" r:id="rId25"/>
    <p:sldId id="33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D504D-137B-480E-9C4C-7306F44913EB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CD02A-2269-41D1-8390-D76EDFB852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54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CD02A-2269-41D1-8390-D76EDFB852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1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FFFFFF"/>
              </a:solidFill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A2C5AD-3F10-40B0-8642-31374BF69C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03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EEA60-A7F5-49CF-B9AC-22437064B76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2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BE20C-4785-4D69-9BC9-2E636C56B55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97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7051F-D3EF-4718-A98A-865B14699A9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9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6AD9B-CB23-4260-A023-50584BD8F2C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5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0E8DD-6D58-4DB9-A212-7EB311A5D12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0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DCE72-8FAD-4777-8E61-3EAC241CD32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82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7F915-F623-4F2A-8F5C-A9C0CA626A4C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37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85A52-35E5-4488-80DE-406EFEA5F6B2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1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E44D4-D08F-47BD-BCC5-D7ED2411794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6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6B75-0898-4CE5-96F6-1E1A1EF0BF7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FFFFFF"/>
              </a:solidFill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32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3200">
                <a:solidFill>
                  <a:srgbClr val="FFFFFF"/>
                </a:solidFill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3AEE7B-394F-417E-9B5D-C1E247FB52BC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800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150pr-schapovo-school.edusite.ru/images/fgos_logo.gi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545610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755" algn="just"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«Современный урок химии в свете требований        ФГОС»    </a:t>
            </a:r>
            <a:r>
              <a:rPr lang="ru-RU" sz="3200" b="1" dirty="0" smtClean="0">
                <a:solidFill>
                  <a:srgbClr val="FFC000"/>
                </a:solidFill>
                <a:effectLst/>
                <a:latin typeface="Times New Roman"/>
                <a:ea typeface="Times New Roman"/>
              </a:rPr>
              <a:t>       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                                       </a:t>
            </a:r>
            <a:endParaRPr lang="ru-RU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 descr="C:\Users\user\Desktop\уч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515" y="3904894"/>
            <a:ext cx="3297618" cy="279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496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285750" y="1857375"/>
            <a:ext cx="8343900" cy="3929063"/>
          </a:xfrm>
        </p:spPr>
        <p:txBody>
          <a:bodyPr/>
          <a:lstStyle/>
          <a:p>
            <a:r>
              <a:rPr lang="ru-RU" sz="3200" smtClean="0"/>
              <a:t>Урок изучения нового материала</a:t>
            </a:r>
          </a:p>
          <a:p>
            <a:r>
              <a:rPr lang="ru-RU" sz="3200" smtClean="0"/>
              <a:t>Урок закрепления знаний</a:t>
            </a:r>
          </a:p>
          <a:p>
            <a:r>
              <a:rPr lang="ru-RU" sz="3200" smtClean="0"/>
              <a:t>Урок комплексного применения знаний</a:t>
            </a:r>
          </a:p>
          <a:p>
            <a:r>
              <a:rPr lang="ru-RU" sz="3200" smtClean="0"/>
              <a:t>Урок обобщения и систематизации знаний</a:t>
            </a:r>
          </a:p>
          <a:p>
            <a:r>
              <a:rPr lang="ru-RU" sz="3200" smtClean="0"/>
              <a:t>Урок контроля, оценки и коррекции знаний</a:t>
            </a:r>
          </a:p>
          <a:p>
            <a:pPr>
              <a:buFontTx/>
              <a:buNone/>
            </a:pPr>
            <a:endParaRPr lang="ru-RU" smtClean="0"/>
          </a:p>
          <a:p>
            <a:endParaRPr lang="ru-RU" sz="2400" smtClean="0"/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357438" y="142875"/>
            <a:ext cx="6429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chemeClr val="accent1"/>
                </a:solidFill>
              </a:rPr>
              <a:t>ТИПЫ УРОКОВ </a:t>
            </a:r>
          </a:p>
          <a:p>
            <a:pPr algn="ctr" eaLnBrk="1" hangingPunct="1"/>
            <a:r>
              <a:rPr lang="ru-RU" sz="2800" b="1" dirty="0">
                <a:solidFill>
                  <a:schemeClr val="accent1"/>
                </a:solidFill>
              </a:rPr>
              <a:t>ПО ОСНОВНЫМ ДИДАКТИЧЕСКИМ ЦЕЛЯМ</a:t>
            </a:r>
          </a:p>
        </p:txBody>
      </p:sp>
      <p:pic>
        <p:nvPicPr>
          <p:cNvPr id="23556" name="Picture 4" descr="C:\Documents and Settings\Станислав\Рабочий стол\ЕМД\ЧЕРНОНОГ А. Ф\IMG_6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42875"/>
            <a:ext cx="1714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828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/>
              <a:t>Методы и формы </a:t>
            </a:r>
            <a:br>
              <a:rPr lang="ru-RU" sz="3600" b="1" smtClean="0"/>
            </a:br>
            <a:r>
              <a:rPr lang="ru-RU" sz="3600" b="1" smtClean="0"/>
              <a:t>современного урока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Метод проектов</a:t>
            </a:r>
          </a:p>
          <a:p>
            <a:pPr eaLnBrk="1" hangingPunct="1"/>
            <a:r>
              <a:rPr lang="ru-RU" sz="3200" smtClean="0"/>
              <a:t>Информационно-коммуникационные технологии</a:t>
            </a:r>
          </a:p>
          <a:p>
            <a:pPr eaLnBrk="1" hangingPunct="1"/>
            <a:r>
              <a:rPr lang="ru-RU" sz="3200" smtClean="0"/>
              <a:t>Здоровьесберегающие технологии (интеграция)</a:t>
            </a:r>
          </a:p>
          <a:p>
            <a:pPr eaLnBrk="1" hangingPunct="1"/>
            <a:r>
              <a:rPr lang="ru-RU" sz="3200" smtClean="0"/>
              <a:t>Портфолио</a:t>
            </a:r>
          </a:p>
        </p:txBody>
      </p:sp>
      <p:pic>
        <p:nvPicPr>
          <p:cNvPr id="15364" name="Picture 8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149725"/>
            <a:ext cx="198913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6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6911975" cy="17272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Современный урок – это: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52600"/>
            <a:ext cx="8713788" cy="4916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 с использованием техники (компьютер, диапроектор, интерактивная доска…..);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Урок, на котором осуществляется индивидуальный подход каждому ученику;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 , содержащий разные виды деятельности;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 , на котором ученику должно быть комфортно;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Урок, на котором деятельность должна стимулировать развитие познавательной активности ученика;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Современный урок развивает у детей креативное мышление; 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Современный урок воспитывает думающего ученика-интеллектуала;</a:t>
            </a:r>
          </a:p>
          <a:p>
            <a:pPr eaLnBrk="1" hangingPunct="1">
              <a:lnSpc>
                <a:spcPct val="90000"/>
              </a:lnSpc>
            </a:pPr>
            <a:r>
              <a:rPr lang="ru-RU" sz="2100" smtClean="0"/>
              <a:t>Урок предполагает сотрудничество, взаимопонимание, атмосферу радости и увлеченности. </a:t>
            </a:r>
          </a:p>
        </p:txBody>
      </p:sp>
      <p:pic>
        <p:nvPicPr>
          <p:cNvPr id="16388" name="Picture 5" descr="Картинка 51 из 48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88913"/>
            <a:ext cx="180816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0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692696"/>
            <a:ext cx="635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Какие УУД и на каком этапе формируются?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1268760"/>
            <a:ext cx="8208912" cy="5555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Личностные:  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Устойчивый познавательный интерес,</a:t>
            </a:r>
            <a:endParaRPr lang="ru-RU" sz="16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Регулятивные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: Постановка целей, , преобразование практической задачи в познавательную, , планировать пути достижения целей, прогнозирование, принятие  решений в проблемной ситуации. При планировании достижения целей самостоятельно  и адекватно  учитывать условия и средства их достижения. Осуществление познавательной рефлексии в отношении действий по решению учебных и познавательных проблем. Осуществлять познавательную рефлексию  в отношении действий  по решению учебных и познавательных задач.</a:t>
            </a:r>
            <a:endParaRPr lang="ru-RU" sz="1600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Познавательные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: осуществлять расширенный поиск информации с использованием ресурсов библиотек и Интернета, делать умозаключения , выводы на основе аргументации, Устанавливать причинно- следственные связи, строить логические рассуждения, Выдвигать гипотезу, ставить проблему, аргументировать её актуальность, объяснять явления, процессы, связи. Организовывать исследование с целью проверки гипотез.</a:t>
            </a:r>
            <a:endParaRPr lang="ru-RU" sz="1600" b="1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 smtClean="0">
                <a:effectLst/>
                <a:latin typeface="Times New Roman"/>
                <a:ea typeface="Calibri"/>
                <a:cs typeface="Times New Roman"/>
              </a:rPr>
              <a:t>Коммуникативные. </a:t>
            </a:r>
            <a:r>
              <a:rPr lang="ru-RU" sz="1600" b="1" dirty="0" smtClean="0">
                <a:effectLst/>
                <a:latin typeface="Times New Roman"/>
                <a:ea typeface="Calibri"/>
                <a:cs typeface="Times New Roman"/>
              </a:rPr>
              <a:t>Формулировать собственное мнение, аргументировать, сотрудничать. Работать в группе, строить продуктивное взаимодействие. Организация и планирование учебного сотрудничества, использование речевых средств</a:t>
            </a:r>
            <a:r>
              <a:rPr lang="ru-RU" sz="1600" dirty="0" smtClean="0">
                <a:solidFill>
                  <a:srgbClr val="FFFF00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600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326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>
                <a:solidFill>
                  <a:srgbClr val="FF0000"/>
                </a:solidFill>
              </a:rPr>
              <a:t>Если класс не приведен в порядок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1</a:t>
            </a:r>
            <a:r>
              <a:rPr lang="ru-RU" dirty="0">
                <a:solidFill>
                  <a:srgbClr val="FFFF00"/>
                </a:solidFill>
              </a:rPr>
              <a:t>)      моя реакция зависит от </a:t>
            </a:r>
            <a:r>
              <a:rPr lang="ru-RU" dirty="0" smtClean="0">
                <a:solidFill>
                  <a:srgbClr val="FFFF00"/>
                </a:solidFill>
              </a:rPr>
              <a:t>ситуации             2 )      я не обращаю на это внимание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3)      не могу начать урок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. Я </a:t>
            </a:r>
            <a:r>
              <a:rPr lang="ru-RU" dirty="0">
                <a:solidFill>
                  <a:srgbClr val="FF0000"/>
                </a:solidFill>
              </a:rPr>
              <a:t>считаю своим долгом сделать замечание , если ребенок нарушает порядок в общественном месте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FF00"/>
                </a:solidFill>
              </a:rPr>
              <a:t>      </a:t>
            </a:r>
            <a:r>
              <a:rPr lang="ru-RU" dirty="0">
                <a:solidFill>
                  <a:srgbClr val="FFFF00"/>
                </a:solidFill>
              </a:rPr>
              <a:t>1) в зависимости от ситуации   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      2) нет    3) 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203538"/>
            <a:ext cx="2151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rgbClr val="C00000"/>
                </a:solidFill>
              </a:rPr>
              <a:t>Анкета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3.  </a:t>
            </a:r>
            <a:r>
              <a:rPr lang="ru-RU" dirty="0">
                <a:solidFill>
                  <a:srgbClr val="FF0000"/>
                </a:solidFill>
              </a:rPr>
              <a:t>Я предпочитаю работать под руководством человека, который  </a:t>
            </a:r>
          </a:p>
          <a:p>
            <a:r>
              <a:rPr lang="ru-RU" dirty="0">
                <a:solidFill>
                  <a:srgbClr val="FFFF00"/>
                </a:solidFill>
              </a:rPr>
              <a:t>     1) предлагает простор для творчеств   </a:t>
            </a:r>
          </a:p>
          <a:p>
            <a:r>
              <a:rPr lang="ru-RU" dirty="0">
                <a:solidFill>
                  <a:srgbClr val="FFFF00"/>
                </a:solidFill>
              </a:rPr>
              <a:t>     2)не вмешивается в мою работу </a:t>
            </a:r>
          </a:p>
          <a:p>
            <a:r>
              <a:rPr lang="ru-RU" dirty="0">
                <a:solidFill>
                  <a:srgbClr val="FFFF00"/>
                </a:solidFill>
              </a:rPr>
              <a:t>     3)дает четкие указания</a:t>
            </a:r>
          </a:p>
          <a:p>
            <a:r>
              <a:rPr lang="ru-RU" dirty="0">
                <a:solidFill>
                  <a:srgbClr val="FFFF00"/>
                </a:solidFill>
              </a:rPr>
              <a:t> 4.  </a:t>
            </a:r>
            <a:r>
              <a:rPr lang="ru-RU" dirty="0">
                <a:solidFill>
                  <a:srgbClr val="FF0000"/>
                </a:solidFill>
              </a:rPr>
              <a:t>Во время урока я придерживаюсь намеченного  плана </a:t>
            </a:r>
          </a:p>
          <a:p>
            <a:r>
              <a:rPr lang="ru-RU" dirty="0">
                <a:solidFill>
                  <a:srgbClr val="FFFF00"/>
                </a:solidFill>
              </a:rPr>
              <a:t>  1) в зависимости от ситуации  </a:t>
            </a:r>
          </a:p>
          <a:p>
            <a:r>
              <a:rPr lang="ru-RU" dirty="0">
                <a:solidFill>
                  <a:srgbClr val="FFFF00"/>
                </a:solidFill>
              </a:rPr>
              <a:t>  2) предпочитаю импровизацию </a:t>
            </a:r>
          </a:p>
          <a:p>
            <a:r>
              <a:rPr lang="ru-RU" dirty="0">
                <a:solidFill>
                  <a:srgbClr val="FFFF00"/>
                </a:solidFill>
              </a:rPr>
              <a:t>  3) всегда</a:t>
            </a:r>
          </a:p>
        </p:txBody>
      </p:sp>
    </p:spTree>
    <p:extLst>
      <p:ext uri="{BB962C8B-B14F-4D97-AF65-F5344CB8AC3E}">
        <p14:creationId xmlns:p14="http://schemas.microsoft.com/office/powerpoint/2010/main" val="32301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Calibri"/>
              </a:rPr>
              <a:t>5</a:t>
            </a:r>
            <a:r>
              <a:rPr lang="ru-RU" b="1" dirty="0">
                <a:solidFill>
                  <a:srgbClr val="FF0000"/>
                </a:solidFill>
                <a:latin typeface="Times New Roman"/>
              </a:rPr>
              <a:t>.   Когда я вижу, что ученик ведет себя вызывающе по отношению ко мне </a:t>
            </a:r>
            <a:r>
              <a:rPr lang="ru-RU" dirty="0" smtClean="0">
                <a:solidFill>
                  <a:srgbClr val="FFC000"/>
                </a:solidFill>
              </a:rPr>
              <a:t>1)</a:t>
            </a:r>
            <a:r>
              <a:rPr lang="ru-RU" dirty="0" smtClean="0">
                <a:solidFill>
                  <a:srgbClr val="FFC000"/>
                </a:solidFill>
                <a:latin typeface="Times New Roman"/>
              </a:rPr>
              <a:t>предпочитаю </a:t>
            </a:r>
            <a:r>
              <a:rPr lang="ru-RU" dirty="0">
                <a:solidFill>
                  <a:srgbClr val="FFC000"/>
                </a:solidFill>
                <a:latin typeface="Times New Roman"/>
              </a:rPr>
              <a:t>выяснить отношения </a:t>
            </a:r>
          </a:p>
          <a:p>
            <a:pPr marL="0" indent="0">
              <a:spcBef>
                <a:spcPts val="59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FC000"/>
                </a:solidFill>
                <a:latin typeface="Times New Roman"/>
              </a:rPr>
              <a:t>2) игнорирую этот факт</a:t>
            </a:r>
            <a:endParaRPr lang="ru-RU" dirty="0">
              <a:solidFill>
                <a:srgbClr val="FFC000"/>
              </a:solidFill>
            </a:endParaRPr>
          </a:p>
          <a:p>
            <a:pPr marL="0" indent="0">
              <a:spcBef>
                <a:spcPts val="59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FC000"/>
                </a:solidFill>
                <a:latin typeface="Times New Roman"/>
              </a:rPr>
              <a:t>3) плачу ему той же монетой</a:t>
            </a:r>
            <a:endParaRPr lang="ru-RU" dirty="0">
              <a:solidFill>
                <a:srgbClr val="FFC000"/>
              </a:solidFill>
            </a:endParaRPr>
          </a:p>
          <a:p>
            <a:pPr marL="0" indent="0">
              <a:spcBef>
                <a:spcPts val="590"/>
              </a:spcBef>
              <a:spcAft>
                <a:spcPts val="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</a:rPr>
              <a:t>6. Если ученик высказывает точку зрения, которую я не могу прин</a:t>
            </a:r>
            <a:r>
              <a:rPr lang="ru-RU" dirty="0">
                <a:solidFill>
                  <a:srgbClr val="FF0000"/>
                </a:solidFill>
                <a:latin typeface="Times New Roman"/>
              </a:rPr>
              <a:t>ять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spcBef>
                <a:spcPts val="59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FF00"/>
                </a:solidFill>
                <a:latin typeface="Times New Roman"/>
              </a:rPr>
              <a:t>1)я </a:t>
            </a:r>
            <a:r>
              <a:rPr lang="ru-RU" dirty="0">
                <a:solidFill>
                  <a:srgbClr val="FFFF00"/>
                </a:solidFill>
                <a:latin typeface="Times New Roman"/>
              </a:rPr>
              <a:t>пытаюсь принять его точку зрения  </a:t>
            </a:r>
          </a:p>
          <a:p>
            <a:pPr marL="0" indent="0">
              <a:spcBef>
                <a:spcPts val="59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FFF00"/>
                </a:solidFill>
                <a:latin typeface="Times New Roman"/>
              </a:rPr>
              <a:t>2) перевожу разговор на другую тему  </a:t>
            </a:r>
            <a:endParaRPr lang="ru-RU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  <a:latin typeface="Times New Roman"/>
              </a:rPr>
              <a:t>3) стараюсь поправить его, объяснить ему его ошибку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9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941568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7.По- моему в школьном коллективе важнее всего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1)работать </a:t>
            </a:r>
            <a:r>
              <a:rPr lang="ru-RU" dirty="0">
                <a:solidFill>
                  <a:srgbClr val="FFC000"/>
                </a:solidFill>
              </a:rPr>
              <a:t>творчески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2) отсутствие конфликтов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3) трудовая дисциплина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8.  Я считаю , что учитель может повысить голос на ученика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1)нет </a:t>
            </a:r>
            <a:r>
              <a:rPr lang="ru-RU" dirty="0">
                <a:solidFill>
                  <a:srgbClr val="FFC000"/>
                </a:solidFill>
              </a:rPr>
              <a:t>, это недопустимо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2) затрудняюсь ответить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3) если ученик этого заслуживает</a:t>
            </a:r>
          </a:p>
        </p:txBody>
      </p:sp>
    </p:spTree>
    <p:extLst>
      <p:ext uri="{BB962C8B-B14F-4D97-AF65-F5344CB8AC3E}">
        <p14:creationId xmlns:p14="http://schemas.microsoft.com/office/powerpoint/2010/main" val="15017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9. Непредвиденные ситуации на уроках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1)можно </a:t>
            </a:r>
            <a:r>
              <a:rPr lang="ru-RU" dirty="0">
                <a:solidFill>
                  <a:srgbClr val="FFC000"/>
                </a:solidFill>
              </a:rPr>
              <a:t>эффективно использовать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2) лучше игнорировать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3) только мешают учебному процессу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C00000"/>
                </a:solidFill>
              </a:rPr>
              <a:t>10.Мои ученики относятся ко мне с симпатией  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1) нет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2) когда как  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 3) не знаю</a:t>
            </a:r>
          </a:p>
        </p:txBody>
      </p:sp>
    </p:spTree>
    <p:extLst>
      <p:ext uri="{BB962C8B-B14F-4D97-AF65-F5344CB8AC3E}">
        <p14:creationId xmlns:p14="http://schemas.microsoft.com/office/powerpoint/2010/main" val="4429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495800"/>
          </a:xfrm>
        </p:spPr>
        <p:txBody>
          <a:bodyPr/>
          <a:lstStyle/>
          <a:p>
            <a:pPr marL="0" indent="0">
              <a:buNone/>
            </a:pPr>
            <a:endParaRPr lang="ru-RU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Если </a:t>
            </a:r>
            <a:r>
              <a:rPr lang="ru-RU" sz="3600" dirty="0">
                <a:solidFill>
                  <a:srgbClr val="FF0000"/>
                </a:solidFill>
              </a:rPr>
              <a:t>у Вас больше 1 </a:t>
            </a:r>
            <a:r>
              <a:rPr lang="ru-RU" sz="2400" dirty="0">
                <a:solidFill>
                  <a:srgbClr val="FFFF00"/>
                </a:solidFill>
              </a:rPr>
              <a:t>, то это говорит о демократическом стиле  деятельности учителя. Педагог предоставляет возможность ученикам самостоятельно принимать  решения, прислушивается к их мнению , поощряет самостоятельность суждений , учитывает не только успеваемость , но и личностные качества учеников. Основные методы воздействия 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00"/>
                </a:solidFill>
              </a:rPr>
              <a:t>    побуждение, совет, просьба.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У педагога </a:t>
            </a:r>
            <a:r>
              <a:rPr lang="ru-RU" sz="2400" dirty="0" smtClean="0">
                <a:solidFill>
                  <a:srgbClr val="FFFF00"/>
                </a:solidFill>
              </a:rPr>
              <a:t>наблюдается удовлетворенность </a:t>
            </a:r>
            <a:endParaRPr lang="ru-RU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FF00"/>
                </a:solidFill>
              </a:rPr>
              <a:t>    своей профессией, гибкость, высокая степень принятия себя и других, открытость  и естественность в общении , доброжелательный настрой , способствующий эффективности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5521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>
                <a:solidFill>
                  <a:srgbClr val="FFC000"/>
                </a:solidFill>
              </a:rPr>
              <a:t>Каждый школьник за годы своего ученичества посещает почти 10 000 уроков. Урок остается не только главной, но и единственной формой современного образования. Ему отводится не менее 98 % учебного времени. </a:t>
            </a:r>
            <a:endParaRPr lang="ru-RU" sz="2400" dirty="0">
              <a:solidFill>
                <a:srgbClr val="FFC000"/>
              </a:solidFill>
            </a:endParaRPr>
          </a:p>
          <a:p>
            <a:r>
              <a:rPr lang="ru-RU" sz="2400" b="1" i="1" dirty="0">
                <a:solidFill>
                  <a:srgbClr val="FFC000"/>
                </a:solidFill>
              </a:rPr>
              <a:t>«С урока начинается учебно-воспитательный процесс, уроком он и заканчивается. Все остальное в школе играет хотя и важную, но вспомогательную роль, дополняя и развивая все то, что закладывается в ходе уроков</a:t>
            </a:r>
            <a:r>
              <a:rPr lang="ru-RU" sz="2400" b="1" dirty="0">
                <a:solidFill>
                  <a:srgbClr val="FFC000"/>
                </a:solidFill>
              </a:rPr>
              <a:t>», - так оценил урок выдающийся отечественный педагог-ученый Ю.А. </a:t>
            </a:r>
            <a:r>
              <a:rPr lang="ru-RU" sz="2400" b="1" dirty="0" err="1">
                <a:solidFill>
                  <a:srgbClr val="FFC000"/>
                </a:solidFill>
              </a:rPr>
              <a:t>Конаржевский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384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Преобладание  2 варианта ответа 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указывает </a:t>
            </a:r>
            <a:r>
              <a:rPr lang="ru-RU" sz="2400" dirty="0">
                <a:solidFill>
                  <a:srgbClr val="FFC000"/>
                </a:solidFill>
              </a:rPr>
              <a:t>на черты попустительского  стиля  деятельности учителя . Такой педагог уходит от принятия решений , передавая инициативу ученикам, коллегам, родителям. Организацию и контроль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C000"/>
                </a:solidFill>
              </a:rPr>
              <a:t>    деятельности учащихся осуществляет без системы, в сложных педагогических ситуациях проявляет нерешительность и колебания., испытывая чувство определенной  зависимости от учащихся.  Для многих из таких педагогов  характерна заниженная самооценка , чувство тревоги и неуверенности в своем профессионализме, неудовлетворенность своей работой.</a:t>
            </a:r>
          </a:p>
        </p:txBody>
      </p:sp>
    </p:spTree>
    <p:extLst>
      <p:ext uri="{BB962C8B-B14F-4D97-AF65-F5344CB8AC3E}">
        <p14:creationId xmlns:p14="http://schemas.microsoft.com/office/powerpoint/2010/main" val="30392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Преобладание 3 варианта  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говорит </a:t>
            </a:r>
            <a:r>
              <a:rPr lang="ru-RU" sz="2400" dirty="0"/>
              <a:t>об авторитарных тенденциях в деятельности </a:t>
            </a:r>
          </a:p>
          <a:p>
            <a:pPr marL="0" indent="0">
              <a:buNone/>
            </a:pPr>
            <a:r>
              <a:rPr lang="ru-RU" sz="2400" dirty="0"/>
              <a:t>    педагога.  Учитель использует свои права , как правило, не считаясь с мнением </a:t>
            </a:r>
          </a:p>
          <a:p>
            <a:pPr marL="0" indent="0">
              <a:buNone/>
            </a:pPr>
            <a:r>
              <a:rPr lang="ru-RU" sz="2400" dirty="0"/>
              <a:t>    детей и конкретной ситуацией. Главные методы воздействия- приказ, поручение. </a:t>
            </a:r>
          </a:p>
          <a:p>
            <a:pPr marL="0" indent="0">
              <a:buNone/>
            </a:pPr>
            <a:r>
              <a:rPr lang="ru-RU" sz="2400" dirty="0"/>
              <a:t>    Для такого учителя характерна  неудовлетворенность работой  многих учащихся, хотя он может иметь репутацию сильного педагога.  Но на его  уроках дети чувствуют себя неуютно. Значительная их часть не проявляет активности и самостоятельности.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4929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31296"/>
          </a:xfrm>
        </p:spPr>
        <p:txBody>
          <a:bodyPr/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Хоть выйди ты не в белый свет,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А в поле за околицей,-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Пока идешь за кем-то вслед, 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Дорога не запомнится.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Зато, куда б ты ни попал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И по какой распутице,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Дорога та, что сам искал,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Вовек не позабудется!!!</a:t>
            </a: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(</a:t>
            </a:r>
            <a:r>
              <a:rPr lang="ru-RU" sz="24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Н.Рыленков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)</a:t>
            </a:r>
          </a:p>
          <a:p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6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495800"/>
          </a:xfrm>
        </p:spPr>
        <p:txBody>
          <a:bodyPr/>
          <a:lstStyle/>
          <a:p>
            <a:r>
              <a:rPr lang="ru-RU" sz="2400" b="1" dirty="0">
                <a:solidFill>
                  <a:srgbClr val="FF0000"/>
                </a:solidFill>
              </a:rPr>
              <a:t>Рецепт хорошего урока.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>
                <a:solidFill>
                  <a:srgbClr val="FFC000"/>
                </a:solidFill>
              </a:rPr>
              <a:t>1.Возьмите </a:t>
            </a:r>
            <a:r>
              <a:rPr lang="ru-RU" sz="2400" dirty="0">
                <a:solidFill>
                  <a:srgbClr val="FFC000"/>
                </a:solidFill>
              </a:rPr>
              <a:t>дюжину самых лучших эмоций, отберите те, которые лишены разочарований, злопамятности и злости. Разделите их на 5 или 6 уроков, которые приходится проводить каждый день.</a:t>
            </a:r>
          </a:p>
          <a:p>
            <a:r>
              <a:rPr lang="ru-RU" sz="2400" dirty="0">
                <a:solidFill>
                  <a:srgbClr val="FFC000"/>
                </a:solidFill>
              </a:rPr>
              <a:t>2.Добавьте в каждый свой урок:</a:t>
            </a:r>
            <a:br>
              <a:rPr lang="ru-RU" sz="24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12 порций мудрости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11 порций терпения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10 порций храбрости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9 порций работоспособности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8 порций оптимизма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7 порций преданности своему делу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6 порций творчества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5 порций доброты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4 порции заботы о здоровье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3 порции юмора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2 порции такта</a:t>
            </a:r>
            <a:br>
              <a:rPr lang="ru-RU" sz="2000" dirty="0">
                <a:solidFill>
                  <a:srgbClr val="FFC000"/>
                </a:solidFill>
              </a:rPr>
            </a:br>
            <a:r>
              <a:rPr lang="ru-RU" sz="2000" dirty="0">
                <a:solidFill>
                  <a:srgbClr val="FFC000"/>
                </a:solidFill>
              </a:rPr>
              <a:t>1 порцию веры в каждого ученика</a:t>
            </a:r>
          </a:p>
          <a:p>
            <a:r>
              <a:rPr lang="ru-RU" dirty="0">
                <a:solidFill>
                  <a:srgbClr val="FFC00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3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495800"/>
          </a:xfrm>
        </p:spPr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Добавьте ложечку хорошего настроения, по вкусу развлечения, обязательно игры. А теперь налейте любовь к детям и взбейте все это энергичными движениями. Поставьте ваше блюдо на огонь детских сердец. Украсьте улыбками, изюминками и веточками радости. Перед подачей ученикам урок сервируйте спокойствием и профессионализмом учителя.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хороших Вам уроков</a:t>
            </a:r>
          </a:p>
        </p:txBody>
      </p:sp>
    </p:spTree>
    <p:extLst>
      <p:ext uri="{BB962C8B-B14F-4D97-AF65-F5344CB8AC3E}">
        <p14:creationId xmlns:p14="http://schemas.microsoft.com/office/powerpoint/2010/main" val="40188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dist.ru/Informazia/02-englez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32656"/>
            <a:ext cx="9147111" cy="6525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 успехов, дорогие коллеги! </a:t>
            </a:r>
          </a:p>
        </p:txBody>
      </p:sp>
    </p:spTree>
    <p:extLst>
      <p:ext uri="{BB962C8B-B14F-4D97-AF65-F5344CB8AC3E}">
        <p14:creationId xmlns:p14="http://schemas.microsoft.com/office/powerpoint/2010/main" val="186349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686800" cy="6050144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Times New Roman"/>
              </a:rPr>
              <a:t>« 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Times New Roman"/>
              </a:rPr>
              <a:t>Урок – это зеркало общей и </a:t>
            </a:r>
            <a:endParaRPr lang="ru-RU" sz="28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FFFF00"/>
                </a:solidFill>
                <a:latin typeface="Times New Roman"/>
                <a:ea typeface="Times New Roman"/>
              </a:rPr>
              <a:t>педагогической культуры учителя, </a:t>
            </a:r>
            <a:endParaRPr lang="ru-RU" sz="28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FFFF00"/>
                </a:solidFill>
                <a:latin typeface="Times New Roman"/>
                <a:ea typeface="Times New Roman"/>
              </a:rPr>
              <a:t>мерило его интеллектуального богатства,  </a:t>
            </a:r>
            <a:endParaRPr lang="ru-RU" sz="28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FFFF00"/>
                </a:solidFill>
                <a:latin typeface="Times New Roman"/>
                <a:ea typeface="Times New Roman"/>
              </a:rPr>
              <a:t>показатель его кругозора  эрудиции»</a:t>
            </a:r>
            <a:endParaRPr lang="ru-RU" sz="2800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3200" b="1" smtClean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3200" b="1" dirty="0" err="1" smtClean="0">
                <a:solidFill>
                  <a:srgbClr val="FFFF00"/>
                </a:solidFill>
                <a:latin typeface="Times New Roman"/>
                <a:ea typeface="Times New Roman"/>
              </a:rPr>
              <a:t>В.А.Сухомлинский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ser\Desktop\уч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43729"/>
            <a:ext cx="3996787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6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2152"/>
          </a:xfrm>
        </p:spPr>
        <p:txBody>
          <a:bodyPr/>
          <a:lstStyle/>
          <a:p>
            <a:pPr marL="64008" indent="0">
              <a:buNone/>
            </a:pPr>
            <a:r>
              <a:rPr lang="ru-RU" sz="3200" dirty="0" smtClean="0">
                <a:solidFill>
                  <a:srgbClr val="FFFF00"/>
                </a:solidFill>
                <a:latin typeface="Times New Roman"/>
                <a:ea typeface="Calibri"/>
              </a:rPr>
              <a:t>Урок, на котором  планирование</a:t>
            </a:r>
            <a:r>
              <a:rPr lang="ru-RU" sz="3200" dirty="0">
                <a:solidFill>
                  <a:srgbClr val="FFFF00"/>
                </a:solidFill>
                <a:latin typeface="Times New Roman"/>
                <a:ea typeface="Calibri"/>
              </a:rPr>
              <a:t>, организация  и  управление   осуществляется на  основе  абсолютного  паритетного  сотрудничества всех  участников  процесса  </a:t>
            </a:r>
            <a:r>
              <a:rPr lang="ru-RU" sz="3200" dirty="0" smtClean="0">
                <a:solidFill>
                  <a:srgbClr val="FFFF00"/>
                </a:solidFill>
                <a:latin typeface="Times New Roman"/>
                <a:ea typeface="Calibri"/>
              </a:rPr>
              <a:t>познания</a:t>
            </a:r>
            <a:r>
              <a:rPr lang="ru-RU" sz="3200" dirty="0">
                <a:solidFill>
                  <a:srgbClr val="FFFF00"/>
                </a:solidFill>
                <a:latin typeface="Times New Roman"/>
                <a:ea typeface="Calibri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/>
                <a:ea typeface="Calibri"/>
              </a:rPr>
              <a:t>является уроком 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  </a:t>
            </a:r>
            <a:r>
              <a:rPr lang="ru-RU" sz="3200" b="1" dirty="0">
                <a:solidFill>
                  <a:srgbClr val="FFFF00"/>
                </a:solidFill>
                <a:latin typeface="Times New Roman"/>
                <a:ea typeface="Calibri"/>
              </a:rPr>
              <a:t>саморазвития  и  профессионального  </a:t>
            </a:r>
            <a:r>
              <a:rPr lang="ru-RU" sz="3200" b="1" dirty="0" smtClean="0">
                <a:solidFill>
                  <a:srgbClr val="FFFF00"/>
                </a:solidFill>
                <a:latin typeface="Times New Roman"/>
                <a:ea typeface="Calibri"/>
              </a:rPr>
              <a:t>самоопределения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user\Desktop\уч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894" y="3789040"/>
            <a:ext cx="3403578" cy="288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5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143248"/>
            <a:ext cx="750099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2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2800" b="1" dirty="0">
              <a:latin typeface="Arial" charset="0"/>
              <a:cs typeface="Arial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50825" y="260350"/>
            <a:ext cx="8678863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sz="2800" b="1"/>
              <a:t>	</a:t>
            </a:r>
            <a:r>
              <a:rPr 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в среднем проводит более 25 тысяч уроков …</a:t>
            </a:r>
          </a:p>
          <a:p>
            <a:pPr algn="just" eaLnBrk="1" hangingPunct="1"/>
            <a:endParaRPr lang="ru-RU" sz="4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 посещает около 10 тысяч уроков за время обучения…</a:t>
            </a:r>
          </a:p>
          <a:p>
            <a:pPr algn="just" eaLnBrk="1" hangingPunct="1"/>
            <a:endParaRPr lang="ru-RU" sz="4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sz="4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занимает приблизительно  98%   учебного времени…</a:t>
            </a:r>
          </a:p>
          <a:p>
            <a:pPr eaLnBrk="1" hangingPunct="1"/>
            <a:endParaRPr lang="ru-RU" sz="2800" b="1"/>
          </a:p>
          <a:p>
            <a:pPr eaLnBrk="1" hangingPunct="1"/>
            <a:r>
              <a:rPr lang="ru-RU" sz="2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83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ПРИНЦИПЫ </a:t>
            </a:r>
            <a:r>
              <a:rPr lang="ru-RU" dirty="0" smtClean="0">
                <a:solidFill>
                  <a:srgbClr val="FF0000"/>
                </a:solidFill>
              </a:rPr>
              <a:t>РАБОТЫ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1.Удивляйся </a:t>
            </a:r>
            <a:r>
              <a:rPr lang="ru-RU" dirty="0">
                <a:solidFill>
                  <a:srgbClr val="FFC000"/>
                </a:solidFill>
              </a:rPr>
              <a:t>сам, удивляй других. </a:t>
            </a:r>
            <a:endParaRPr lang="ru-RU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2</a:t>
            </a:r>
            <a:r>
              <a:rPr lang="ru-RU" dirty="0">
                <a:solidFill>
                  <a:srgbClr val="FFC000"/>
                </a:solidFill>
              </a:rPr>
              <a:t>. Нельзя жить в обществе и быть свободным от общества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>
                <a:solidFill>
                  <a:srgbClr val="FFC000"/>
                </a:solidFill>
              </a:rPr>
              <a:t>3. Не останавливаться на достигнутом, всегда идти вперед. </a:t>
            </a:r>
            <a:endParaRPr lang="ru-RU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4</a:t>
            </a:r>
            <a:r>
              <a:rPr lang="ru-RU" dirty="0">
                <a:solidFill>
                  <a:srgbClr val="FFC000"/>
                </a:solidFill>
              </a:rPr>
              <a:t>. Развивайся сам и развивай других</a:t>
            </a:r>
          </a:p>
        </p:txBody>
      </p:sp>
    </p:spTree>
    <p:extLst>
      <p:ext uri="{BB962C8B-B14F-4D97-AF65-F5344CB8AC3E}">
        <p14:creationId xmlns:p14="http://schemas.microsoft.com/office/powerpoint/2010/main" val="36489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31224" cy="857250"/>
          </a:xfrm>
        </p:spPr>
        <p:txBody>
          <a:bodyPr>
            <a:normAutofit/>
          </a:bodyPr>
          <a:lstStyle/>
          <a:p>
            <a:pPr algn="ctr"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FFFF00"/>
                </a:solidFill>
                <a:effectLst/>
                <a:latin typeface="Times New Roman"/>
                <a:ea typeface="+mn-ea"/>
                <a:cs typeface="Times New Roman"/>
              </a:rPr>
              <a:t>Три постулата к современному уроку.</a:t>
            </a:r>
            <a:endParaRPr lang="ru-RU" sz="3200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330064"/>
          </a:xfrm>
        </p:spPr>
        <p:txBody>
          <a:bodyPr>
            <a:normAutofit/>
          </a:bodyPr>
          <a:lstStyle/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1.Урок есть открытие истины, поиск истины и осмысление истины в совместной деятельности детей и учителя.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2.Урок есть часть жизни ребёнка, и проживание этой жизни должно совершаться на уровне высокой общечеловеческой культуры.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3.Человек в качестве субъекта осмысления истины и в качестве субъекта жизни на уроке всегда является наивысшей ценностью, выступая в роли цели и никогда не выступая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в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роли средства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endParaRPr lang="ru-RU" sz="2000" b="1" i="1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 descr="C:\Users\user\Desktop\уч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688" y="5182375"/>
            <a:ext cx="2808312" cy="237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4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715200" cy="71323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/>
                <a:latin typeface="Times New Roman"/>
                <a:ea typeface="+mn-ea"/>
              </a:rPr>
              <a:t>Требования к современному уроку</a:t>
            </a:r>
            <a:r>
              <a:rPr lang="ru-RU" sz="3200" dirty="0">
                <a:solidFill>
                  <a:srgbClr val="FFFF00"/>
                </a:solidFill>
                <a:effectLst/>
                <a:latin typeface="Times New Roman"/>
                <a:ea typeface="+mn-ea"/>
              </a:rPr>
              <a:t>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435280" cy="5546088"/>
          </a:xfrm>
        </p:spPr>
        <p:txBody>
          <a:bodyPr>
            <a:normAutofit/>
          </a:bodyPr>
          <a:lstStyle/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хорошее начало и хорошее окончание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чётко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сформулированные тема, цель и задачи урока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урок 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должен быть проблемным и развивающим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учитель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активизирует деятельность учащихся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вывод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делают сами учащиеся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минимум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репродукции и максимум творчества и сотворчества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времясбережение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и здоровье сбережение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учёт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уровня и возможностей учащихся</a:t>
            </a:r>
            <a:endParaRPr lang="ru-RU" sz="2400" b="1" i="1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урок </a:t>
            </a:r>
            <a:r>
              <a:rPr lang="ru-RU" sz="2400" b="1" i="1" dirty="0">
                <a:solidFill>
                  <a:srgbClr val="FFFF00"/>
                </a:solidFill>
                <a:latin typeface="Times New Roman"/>
                <a:cs typeface="Times New Roman"/>
              </a:rPr>
              <a:t>должен быть воспитывающим (добрым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)</a:t>
            </a:r>
          </a:p>
          <a:p>
            <a:pPr fontAlgn="base">
              <a:lnSpc>
                <a:spcPct val="115000"/>
              </a:lnSpc>
              <a:spcBef>
                <a:spcPts val="650"/>
              </a:spcBef>
              <a:spcAft>
                <a:spcPts val="0"/>
              </a:spcAft>
            </a:pPr>
            <a:endParaRPr lang="ru-RU" sz="2000" b="1" i="1" dirty="0">
              <a:solidFill>
                <a:srgbClr val="FFFF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122" name="Picture 2" descr="C:\Users\user\Desktop\уч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712" y="3789040"/>
            <a:ext cx="25922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2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3"/>
          <p:cNvSpPr>
            <a:spLocks noGrp="1"/>
          </p:cNvSpPr>
          <p:nvPr>
            <p:ph sz="quarter" idx="1"/>
          </p:nvPr>
        </p:nvSpPr>
        <p:spPr>
          <a:xfrm>
            <a:off x="3929063" y="500063"/>
            <a:ext cx="4833937" cy="566737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ru-RU" sz="2800" b="1" smtClean="0">
                <a:solidFill>
                  <a:schemeClr val="accent1"/>
                </a:solidFill>
              </a:rPr>
              <a:t>Основные компоненты современного урока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Организационный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Целевой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Мотивационный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Коммуникативный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Содержательный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Технологический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Контрольно-оценочный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smtClean="0"/>
              <a:t>Аналитический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800" smtClean="0">
              <a:solidFill>
                <a:schemeClr val="tx2"/>
              </a:solidFill>
            </a:endParaRPr>
          </a:p>
          <a:p>
            <a:endParaRPr lang="ru-RU" smtClean="0"/>
          </a:p>
        </p:txBody>
      </p:sp>
      <p:pic>
        <p:nvPicPr>
          <p:cNvPr id="24579" name="Рисунок 3" descr="C:\Documents and Settings\Станислав\Рабочий стол\ЕМД\школд10\SAM_27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928813"/>
            <a:ext cx="3786188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602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1151</Words>
  <Application>Microsoft Office PowerPoint</Application>
  <PresentationFormat>Экран (4:3)</PresentationFormat>
  <Paragraphs>143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 2</vt:lpstr>
      <vt:lpstr>Вершина горы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Три постулата к современному уроку.</vt:lpstr>
      <vt:lpstr>Требования к современному уроку </vt:lpstr>
      <vt:lpstr>Презентация PowerPoint</vt:lpstr>
      <vt:lpstr>Презентация PowerPoint</vt:lpstr>
      <vt:lpstr>Методы и формы  современного урока</vt:lpstr>
      <vt:lpstr>Современный урок – это: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Творческих успехов, дорогие коллеги!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Лайла</cp:lastModifiedBy>
  <cp:revision>35</cp:revision>
  <dcterms:created xsi:type="dcterms:W3CDTF">2014-12-28T07:42:25Z</dcterms:created>
  <dcterms:modified xsi:type="dcterms:W3CDTF">2015-08-28T11:17:31Z</dcterms:modified>
</cp:coreProperties>
</file>